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4" r:id="rId1"/>
  </p:sldMasterIdLst>
  <p:notesMasterIdLst>
    <p:notesMasterId r:id="rId38"/>
  </p:notesMasterIdLst>
  <p:handoutMasterIdLst>
    <p:handoutMasterId r:id="rId39"/>
  </p:handoutMasterIdLst>
  <p:sldIdLst>
    <p:sldId id="1334" r:id="rId2"/>
    <p:sldId id="1339" r:id="rId3"/>
    <p:sldId id="1338" r:id="rId4"/>
    <p:sldId id="1335" r:id="rId5"/>
    <p:sldId id="1337" r:id="rId6"/>
    <p:sldId id="1347" r:id="rId7"/>
    <p:sldId id="1336" r:id="rId8"/>
    <p:sldId id="1341" r:id="rId9"/>
    <p:sldId id="1342" r:id="rId10"/>
    <p:sldId id="1343" r:id="rId11"/>
    <p:sldId id="1344" r:id="rId12"/>
    <p:sldId id="1346" r:id="rId13"/>
    <p:sldId id="1333" r:id="rId14"/>
    <p:sldId id="1173" r:id="rId15"/>
    <p:sldId id="1176" r:id="rId16"/>
    <p:sldId id="1177" r:id="rId17"/>
    <p:sldId id="1179" r:id="rId18"/>
    <p:sldId id="1174" r:id="rId19"/>
    <p:sldId id="1175" r:id="rId20"/>
    <p:sldId id="1269" r:id="rId21"/>
    <p:sldId id="1134" r:id="rId22"/>
    <p:sldId id="1135" r:id="rId23"/>
    <p:sldId id="1326" r:id="rId24"/>
    <p:sldId id="1156" r:id="rId25"/>
    <p:sldId id="1327" r:id="rId26"/>
    <p:sldId id="1190" r:id="rId27"/>
    <p:sldId id="1192" r:id="rId28"/>
    <p:sldId id="1226" r:id="rId29"/>
    <p:sldId id="1328" r:id="rId30"/>
    <p:sldId id="1329" r:id="rId31"/>
    <p:sldId id="1331" r:id="rId32"/>
    <p:sldId id="1332" r:id="rId33"/>
    <p:sldId id="1330" r:id="rId34"/>
    <p:sldId id="1205" r:id="rId35"/>
    <p:sldId id="1200" r:id="rId36"/>
    <p:sldId id="1224" r:id="rId37"/>
  </p:sldIdLst>
  <p:sldSz cx="12192000" cy="6858000"/>
  <p:notesSz cx="9601200" cy="7315200"/>
  <p:defaultTextStyle>
    <a:defPPr>
      <a:defRPr lang="en-US"/>
    </a:defPPr>
    <a:lvl1pPr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736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CC33"/>
    <a:srgbClr val="66FFFF"/>
    <a:srgbClr val="00FFFF"/>
    <a:srgbClr val="00CC00"/>
    <a:srgbClr val="FF3399"/>
    <a:srgbClr val="66FF33"/>
    <a:srgbClr val="FFCC99"/>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5" autoAdjust="0"/>
    <p:restoredTop sz="78491" autoAdjust="0"/>
  </p:normalViewPr>
  <p:slideViewPr>
    <p:cSldViewPr snapToGrid="0">
      <p:cViewPr varScale="1">
        <p:scale>
          <a:sx n="55" d="100"/>
          <a:sy n="55" d="100"/>
        </p:scale>
        <p:origin x="288" y="66"/>
      </p:cViewPr>
      <p:guideLst>
        <p:guide orient="horz" pos="3888"/>
        <p:guide pos="73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22" d="100"/>
          <a:sy n="122" d="100"/>
        </p:scale>
        <p:origin x="-134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buClrTx/>
              <a:buSzTx/>
              <a:buFontTx/>
              <a:buNone/>
              <a:defRPr sz="1200"/>
            </a:lvl1pPr>
          </a:lstStyle>
          <a:p>
            <a:endParaRPr lang="de-DE"/>
          </a:p>
        </p:txBody>
      </p:sp>
      <p:sp>
        <p:nvSpPr>
          <p:cNvPr id="541699" name="Rectangle 3"/>
          <p:cNvSpPr>
            <a:spLocks noGrp="1" noChangeArrowheads="1"/>
          </p:cNvSpPr>
          <p:nvPr>
            <p:ph type="dt" sz="quarter"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SzTx/>
              <a:buFontTx/>
              <a:buNone/>
              <a:defRPr sz="1200"/>
            </a:lvl1pPr>
          </a:lstStyle>
          <a:p>
            <a:endParaRPr lang="de-DE"/>
          </a:p>
        </p:txBody>
      </p:sp>
      <p:sp>
        <p:nvSpPr>
          <p:cNvPr id="541700" name="Rectangle 4"/>
          <p:cNvSpPr>
            <a:spLocks noGrp="1" noChangeArrowheads="1"/>
          </p:cNvSpPr>
          <p:nvPr>
            <p:ph type="ftr" sz="quarter" idx="2"/>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lvl1pPr>
          </a:lstStyle>
          <a:p>
            <a:endParaRPr lang="de-DE"/>
          </a:p>
        </p:txBody>
      </p:sp>
      <p:sp>
        <p:nvSpPr>
          <p:cNvPr id="541701" name="Rectangle 5"/>
          <p:cNvSpPr>
            <a:spLocks noGrp="1" noChangeArrowheads="1"/>
          </p:cNvSpPr>
          <p:nvPr>
            <p:ph type="sldNum" sz="quarter" idx="3"/>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SzTx/>
              <a:buFontTx/>
              <a:buNone/>
              <a:defRPr sz="1200"/>
            </a:lvl1pPr>
          </a:lstStyle>
          <a:p>
            <a:fld id="{66017A74-8498-4425-B905-56B59BE89ABC}" type="slidenum">
              <a:rPr lang="de-DE"/>
              <a:pPr/>
              <a:t>‹#›</a:t>
            </a:fld>
            <a:endParaRPr lang="de-DE"/>
          </a:p>
        </p:txBody>
      </p:sp>
    </p:spTree>
    <p:extLst>
      <p:ext uri="{BB962C8B-B14F-4D97-AF65-F5344CB8AC3E}">
        <p14:creationId xmlns:p14="http://schemas.microsoft.com/office/powerpoint/2010/main" val="31242088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1" y="1"/>
            <a:ext cx="4160973"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3" name="Rectangle 3"/>
          <p:cNvSpPr>
            <a:spLocks noGrp="1" noChangeArrowheads="1"/>
          </p:cNvSpPr>
          <p:nvPr>
            <p:ph type="dt" idx="1"/>
          </p:nvPr>
        </p:nvSpPr>
        <p:spPr bwMode="auto">
          <a:xfrm>
            <a:off x="5440230" y="1"/>
            <a:ext cx="4160972" cy="3650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buClrTx/>
              <a:buSzTx/>
              <a:buFontTx/>
              <a:buNone/>
              <a:defRPr sz="12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2362200" y="549275"/>
            <a:ext cx="4876800" cy="274320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1279256" y="3475660"/>
            <a:ext cx="7042689" cy="329019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1" y="6950145"/>
            <a:ext cx="4160973"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0" hangingPunct="0">
              <a:spcBef>
                <a:spcPct val="0"/>
              </a:spcBef>
              <a:buClrTx/>
              <a:buSzTx/>
              <a:buFontTx/>
              <a:buNone/>
              <a:defRPr sz="1200">
                <a:latin typeface="Arial" charset="0"/>
              </a:defRPr>
            </a:lvl1pPr>
          </a:lstStyle>
          <a:p>
            <a:endParaRPr lang="en-US"/>
          </a:p>
        </p:txBody>
      </p:sp>
      <p:sp>
        <p:nvSpPr>
          <p:cNvPr id="133127" name="Rectangle 7"/>
          <p:cNvSpPr>
            <a:spLocks noGrp="1" noChangeArrowheads="1"/>
          </p:cNvSpPr>
          <p:nvPr>
            <p:ph type="sldNum" sz="quarter" idx="5"/>
          </p:nvPr>
        </p:nvSpPr>
        <p:spPr bwMode="auto">
          <a:xfrm>
            <a:off x="5440230" y="6950145"/>
            <a:ext cx="4160972" cy="36505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buClrTx/>
              <a:buSzTx/>
              <a:buFontTx/>
              <a:buNone/>
              <a:defRPr sz="1200">
                <a:latin typeface="Arial" charset="0"/>
              </a:defRPr>
            </a:lvl1pPr>
          </a:lstStyle>
          <a:p>
            <a:fld id="{D37F8DB4-A4FF-4A8B-9A85-9B1874A58FCC}" type="slidenum">
              <a:rPr lang="en-US"/>
              <a:pPr/>
              <a:t>‹#›</a:t>
            </a:fld>
            <a:endParaRPr lang="en-US"/>
          </a:p>
        </p:txBody>
      </p:sp>
    </p:spTree>
    <p:extLst>
      <p:ext uri="{BB962C8B-B14F-4D97-AF65-F5344CB8AC3E}">
        <p14:creationId xmlns:p14="http://schemas.microsoft.com/office/powerpoint/2010/main" val="23768116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terraform.io/" TargetMode="External"/><Relationship Id="rId3" Type="http://schemas.openxmlformats.org/officeDocument/2006/relationships/hyperlink" Target="https://github.com/" TargetMode="External"/><Relationship Id="rId7" Type="http://schemas.openxmlformats.org/officeDocument/2006/relationships/hyperlink" Target="https://codeql.github.com/" TargetMode="External"/><Relationship Id="rId12" Type="http://schemas.openxmlformats.org/officeDocument/2006/relationships/hyperlink" Target="https://learn.microsoft.com/en-us/azure/azure-monitor/fundamental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advanced-security" TargetMode="External"/><Relationship Id="rId11" Type="http://schemas.openxmlformats.org/officeDocument/2006/relationships/hyperlink" Target="https://learn.microsoft.com/en-us/azure/governance/policy/overview" TargetMode="External"/><Relationship Id="rId5" Type="http://schemas.openxmlformats.org/officeDocument/2006/relationships/hyperlink" Target="https://github.com/features/actions" TargetMode="External"/><Relationship Id="rId10" Type="http://schemas.openxmlformats.org/officeDocument/2006/relationships/hyperlink" Target="https://learn.microsoft.com/en-us/azure/sentinel/overview" TargetMode="External"/><Relationship Id="rId4" Type="http://schemas.openxmlformats.org/officeDocument/2006/relationships/hyperlink" Target="https://docs.github.com/github/creating-cloning-and-archiving-repositories/about-repositories" TargetMode="External"/><Relationship Id="rId9" Type="http://schemas.openxmlformats.org/officeDocument/2006/relationships/hyperlink" Target="https://learn.microsoft.com/en-us/azure/defender-for-cloud/defender-for-cloud-introduc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https://roadmap.sh/aws</a:t>
            </a:r>
          </a:p>
          <a:p>
            <a:endParaRPr lang="en-US" dirty="0" smtClean="0"/>
          </a:p>
          <a:p>
            <a:pPr marL="228600" indent="-228600">
              <a:buAutoNum type="arabicPeriod"/>
            </a:pPr>
            <a:r>
              <a:rPr lang="en-US" dirty="0" smtClean="0"/>
              <a:t>https://roadmap.sh/aws</a:t>
            </a:r>
          </a:p>
          <a:p>
            <a:pPr marL="228600" indent="-228600">
              <a:buAutoNum type="arabicPeriod"/>
            </a:pPr>
            <a:r>
              <a:rPr lang="en-US" dirty="0" smtClean="0"/>
              <a:t>https://aws.amazon.com/what-is-cloud-computing/</a:t>
            </a:r>
          </a:p>
          <a:p>
            <a:pPr marL="0" indent="0">
              <a:buNone/>
            </a:pPr>
            <a:endParaRPr lang="en-US" dirty="0" smtClean="0"/>
          </a:p>
          <a:p>
            <a:pPr marL="0" indent="0">
              <a:buNone/>
            </a:pPr>
            <a:r>
              <a:rPr lang="en-US" dirty="0" smtClean="0"/>
              <a:t>https://www.ibm.com/think/topics/cloud-computing</a:t>
            </a:r>
          </a:p>
          <a:p>
            <a:pPr marL="0" indent="0">
              <a:buNone/>
            </a:pPr>
            <a:endParaRPr lang="en-US" dirty="0" smtClean="0"/>
          </a:p>
          <a:p>
            <a:pPr marL="0" indent="0">
              <a:buNone/>
            </a:pPr>
            <a:endParaRPr lang="en-US" dirty="0" smtClean="0"/>
          </a:p>
          <a:p>
            <a:pPr marL="0" indent="0">
              <a:buNone/>
            </a:pPr>
            <a:r>
              <a:rPr lang="en-US" dirty="0" smtClean="0"/>
              <a:t>3. https://www.ibm.com/topics/cloud-computing</a:t>
            </a:r>
          </a:p>
          <a:p>
            <a:pPr marL="0" indent="0">
              <a:buNone/>
            </a:pPr>
            <a:r>
              <a:rPr lang="en-US" dirty="0" smtClean="0"/>
              <a:t>4. https://csrc.nist.gov/pubs/sp/800/145/final</a:t>
            </a:r>
          </a:p>
          <a:p>
            <a:r>
              <a:rPr lang="en-US" dirty="0" smtClean="0"/>
              <a:t>https://csrc.nist.gov/pubs/sp/800/145/final</a:t>
            </a:r>
          </a:p>
          <a:p>
            <a:endParaRPr lang="en-US" dirty="0" smtClean="0"/>
          </a:p>
          <a:p>
            <a:endParaRPr lang="en-US" dirty="0" smtClean="0"/>
          </a:p>
          <a:p>
            <a:r>
              <a:rPr lang="en-US" dirty="0" smtClean="0"/>
              <a:t>https://docs.openstack.org/liberty/install-guide-rdo/overview.html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2725816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is Infrastructure as code?</a:t>
            </a:r>
          </a:p>
          <a:p>
            <a:r>
              <a:rPr lang="en-US" sz="1200" b="0" i="0" kern="1200" dirty="0" smtClean="0">
                <a:solidFill>
                  <a:schemeClr val="tx1"/>
                </a:solidFill>
                <a:effectLst/>
                <a:latin typeface="+mn-lt"/>
                <a:ea typeface="+mn-ea"/>
                <a:cs typeface="+mn-cs"/>
              </a:rPr>
              <a:t>What is infrastructure provisioning and</a:t>
            </a:r>
          </a:p>
          <a:p>
            <a:r>
              <a:rPr lang="en-US" sz="1200" b="0" i="0" kern="1200" dirty="0" smtClean="0">
                <a:solidFill>
                  <a:schemeClr val="tx1"/>
                </a:solidFill>
                <a:effectLst/>
                <a:latin typeface="+mn-lt"/>
                <a:ea typeface="+mn-ea"/>
                <a:cs typeface="+mn-cs"/>
              </a:rPr>
              <a:t>What is configuration management?</a:t>
            </a:r>
          </a:p>
          <a:p>
            <a:endParaRPr lang="en-US" dirty="0" smtClean="0"/>
          </a:p>
          <a:p>
            <a:endParaRPr lang="en-US" dirty="0" smtClean="0"/>
          </a:p>
          <a:p>
            <a:endParaRPr lang="en-US" dirty="0" smtClean="0"/>
          </a:p>
          <a:p>
            <a:r>
              <a:rPr lang="en-US" dirty="0" smtClean="0"/>
              <a:t>https://devopscube.com/infrastructure-as-code-configuration-management/</a:t>
            </a:r>
          </a:p>
          <a:p>
            <a:endParaRPr lang="en-US" dirty="0" smtClean="0"/>
          </a:p>
          <a:p>
            <a:r>
              <a:rPr lang="en-US" sz="1200" b="0" i="0" kern="1200" dirty="0" smtClean="0">
                <a:solidFill>
                  <a:schemeClr val="tx1"/>
                </a:solidFill>
                <a:effectLst/>
                <a:latin typeface="+mn-lt"/>
                <a:ea typeface="+mn-ea"/>
                <a:cs typeface="+mn-cs"/>
              </a:rPr>
              <a:t> infrastructure standpoint before moving on to the key concepts.</a:t>
            </a:r>
          </a:p>
          <a:p>
            <a:r>
              <a:rPr lang="en-US" sz="1200" b="1" i="0" kern="1200" dirty="0" smtClean="0">
                <a:solidFill>
                  <a:schemeClr val="tx1"/>
                </a:solidFill>
                <a:effectLst/>
                <a:latin typeface="+mn-lt"/>
                <a:ea typeface="+mn-ea"/>
                <a:cs typeface="+mn-cs"/>
              </a:rPr>
              <a:t>Infrastructure</a:t>
            </a:r>
            <a:r>
              <a:rPr lang="en-US" sz="1200" b="0" i="0" kern="1200" dirty="0" smtClean="0">
                <a:solidFill>
                  <a:schemeClr val="tx1"/>
                </a:solidFill>
                <a:effectLst/>
                <a:latin typeface="+mn-lt"/>
                <a:ea typeface="+mn-ea"/>
                <a:cs typeface="+mn-cs"/>
              </a:rPr>
              <a:t>: Infrastructure refers to the combination of hardware and software components that make up the IT environment, such as servers, storage, network devices, firewall devices, routers, and more.</a:t>
            </a:r>
          </a:p>
          <a:p>
            <a:r>
              <a:rPr lang="en-US" sz="1200" b="1" i="0" kern="1200" dirty="0" smtClean="0">
                <a:solidFill>
                  <a:schemeClr val="tx1"/>
                </a:solidFill>
                <a:effectLst/>
                <a:latin typeface="+mn-lt"/>
                <a:ea typeface="+mn-ea"/>
                <a:cs typeface="+mn-cs"/>
              </a:rPr>
              <a:t>Provisioning:</a:t>
            </a:r>
            <a:r>
              <a:rPr lang="en-US" sz="1200" b="0" i="0" kern="1200" dirty="0" smtClean="0">
                <a:solidFill>
                  <a:schemeClr val="tx1"/>
                </a:solidFill>
                <a:effectLst/>
                <a:latin typeface="+mn-lt"/>
                <a:ea typeface="+mn-ea"/>
                <a:cs typeface="+mn-cs"/>
              </a:rPr>
              <a:t> In IT, provisioning is the process of creating infrastructure and making it available to end users.</a:t>
            </a:r>
          </a:p>
          <a:p>
            <a:r>
              <a:rPr lang="en-US" sz="1200" b="1" i="0" kern="1200" dirty="0" smtClean="0">
                <a:solidFill>
                  <a:schemeClr val="tx1"/>
                </a:solidFill>
                <a:effectLst/>
                <a:latin typeface="+mn-lt"/>
                <a:ea typeface="+mn-ea"/>
                <a:cs typeface="+mn-cs"/>
              </a:rPr>
              <a:t>Configuration</a:t>
            </a:r>
            <a:r>
              <a:rPr lang="en-US" sz="1200" b="0" i="0" kern="1200" dirty="0" smtClean="0">
                <a:solidFill>
                  <a:schemeClr val="tx1"/>
                </a:solidFill>
                <a:effectLst/>
                <a:latin typeface="+mn-lt"/>
                <a:ea typeface="+mn-ea"/>
                <a:cs typeface="+mn-cs"/>
              </a:rPr>
              <a:t>: It is the process of configuring the provisioned IT infrastructure resources. For example, installing and configuring a database on a server or configuring network and firewall settings.</a:t>
            </a:r>
          </a:p>
          <a:p>
            <a:r>
              <a:rPr lang="en-US" sz="1200" b="1" i="0" kern="1200" dirty="0" smtClean="0">
                <a:solidFill>
                  <a:schemeClr val="tx1"/>
                </a:solidFill>
                <a:effectLst/>
                <a:latin typeface="+mn-lt"/>
                <a:ea typeface="+mn-ea"/>
                <a:cs typeface="+mn-cs"/>
              </a:rPr>
              <a:t>Automation</a:t>
            </a:r>
            <a:r>
              <a:rPr lang="en-US" sz="1200" b="0" i="0" kern="1200" dirty="0" smtClean="0">
                <a:solidFill>
                  <a:schemeClr val="tx1"/>
                </a:solidFill>
                <a:effectLst/>
                <a:latin typeface="+mn-lt"/>
                <a:ea typeface="+mn-ea"/>
                <a:cs typeface="+mn-cs"/>
              </a:rPr>
              <a:t>: It is the process of automating infrastructure tasks, such as automating the installation of software packages, setting up users and permissions, or configuring network devices.</a:t>
            </a:r>
          </a:p>
          <a:p>
            <a:r>
              <a:rPr lang="en-US" sz="1200" b="1" i="0" kern="1200" dirty="0" smtClean="0">
                <a:solidFill>
                  <a:schemeClr val="tx1"/>
                </a:solidFill>
                <a:effectLst/>
                <a:latin typeface="+mn-lt"/>
                <a:ea typeface="+mn-ea"/>
                <a:cs typeface="+mn-cs"/>
              </a:rPr>
              <a:t>Orchestration: </a:t>
            </a:r>
            <a:r>
              <a:rPr lang="en-US" sz="1200" b="0" i="0" kern="1200" dirty="0" smtClean="0">
                <a:solidFill>
                  <a:schemeClr val="tx1"/>
                </a:solidFill>
                <a:effectLst/>
                <a:latin typeface="+mn-lt"/>
                <a:ea typeface="+mn-ea"/>
                <a:cs typeface="+mn-cs"/>
              </a:rPr>
              <a:t>Orchestration is the process of coordinating multiple automation tasks. The output from one automation task can be used as input for another, allowing for a more complex and streamlined workflow. For example, to deploy a server, you may first need to provision network resources, and then use the output from that automation (network details) to deploy the server.</a:t>
            </a:r>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11</a:t>
            </a:fld>
            <a:endParaRPr lang="en-US"/>
          </a:p>
        </p:txBody>
      </p:sp>
    </p:spTree>
    <p:extLst>
      <p:ext uri="{BB962C8B-B14F-4D97-AF65-F5344CB8AC3E}">
        <p14:creationId xmlns:p14="http://schemas.microsoft.com/office/powerpoint/2010/main" val="3584878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following dataflow corresponds to the previous diagram:</a:t>
            </a:r>
          </a:p>
          <a:p>
            <a:r>
              <a:rPr lang="en-US" sz="1200" b="0" i="0" kern="1200" dirty="0" smtClean="0">
                <a:solidFill>
                  <a:schemeClr val="tx1"/>
                </a:solidFill>
                <a:effectLst/>
                <a:latin typeface="+mn-lt"/>
                <a:ea typeface="+mn-ea"/>
                <a:cs typeface="+mn-cs"/>
              </a:rPr>
              <a:t>Use test-driven development to check code changes for infrastructure definitions, like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templates, into GitHub repositories. You develop unit tests, integration tests, and policy as code (</a:t>
            </a:r>
            <a:r>
              <a:rPr lang="en-US" sz="1200" b="0" i="0" kern="1200" dirty="0" err="1" smtClean="0">
                <a:solidFill>
                  <a:schemeClr val="tx1"/>
                </a:solidFill>
                <a:effectLst/>
                <a:latin typeface="+mn-lt"/>
                <a:ea typeface="+mn-ea"/>
                <a:cs typeface="+mn-cs"/>
              </a:rPr>
              <a:t>PaC</a:t>
            </a:r>
            <a:r>
              <a:rPr lang="en-US" sz="1200" b="0" i="0" kern="1200" dirty="0" smtClean="0">
                <a:solidFill>
                  <a:schemeClr val="tx1"/>
                </a:solidFill>
                <a:effectLst/>
                <a:latin typeface="+mn-lt"/>
                <a:ea typeface="+mn-ea"/>
                <a:cs typeface="+mn-cs"/>
              </a:rPr>
              <a:t>) at the same time to test the quality of the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Pull requests trigger automated unit testing through GitHub Actions.</a:t>
            </a:r>
          </a:p>
          <a:p>
            <a:r>
              <a:rPr lang="en-US" sz="1200" b="0" i="0" kern="1200" dirty="0" smtClean="0">
                <a:solidFill>
                  <a:schemeClr val="tx1"/>
                </a:solidFill>
                <a:effectLst/>
                <a:latin typeface="+mn-lt"/>
                <a:ea typeface="+mn-ea"/>
                <a:cs typeface="+mn-cs"/>
              </a:rPr>
              <a:t>Configure the GitHub Actions workflow process to test the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by using locally deployed infrastructure states and plans.</a:t>
            </a:r>
          </a:p>
          <a:p>
            <a:r>
              <a:rPr lang="en-US" sz="1200" b="0" i="0" kern="1200" dirty="0" smtClean="0">
                <a:solidFill>
                  <a:schemeClr val="tx1"/>
                </a:solidFill>
                <a:effectLst/>
                <a:latin typeface="+mn-lt"/>
                <a:ea typeface="+mn-ea"/>
                <a:cs typeface="+mn-cs"/>
              </a:rPr>
              <a:t>Configure GitHub Actions to scan for code quality and security problems. Create your own custom-built GitHub </a:t>
            </a:r>
            <a:r>
              <a:rPr lang="en-US" sz="1200" b="0" i="0" kern="1200" dirty="0" err="1" smtClean="0">
                <a:solidFill>
                  <a:schemeClr val="tx1"/>
                </a:solidFill>
                <a:effectLst/>
                <a:latin typeface="+mn-lt"/>
                <a:ea typeface="+mn-ea"/>
                <a:cs typeface="+mn-cs"/>
              </a:rPr>
              <a:t>CodeQL</a:t>
            </a:r>
            <a:r>
              <a:rPr lang="en-US" sz="1200" b="0" i="0" kern="1200" dirty="0" smtClean="0">
                <a:solidFill>
                  <a:schemeClr val="tx1"/>
                </a:solidFill>
                <a:effectLst/>
                <a:latin typeface="+mn-lt"/>
                <a:ea typeface="+mn-ea"/>
                <a:cs typeface="+mn-cs"/>
              </a:rPr>
              <a:t> queries to analyze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templates and detect potential security vulnerabilities. If a vulnerability is detected, GitHub sends alerts to the organization or to repository owners and maintainers.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tool provisions and modifies resources for each environment by tailoring size, instance count, and other properties. You can run automated integration tests for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on provisioned resources.</a:t>
            </a:r>
          </a:p>
          <a:p>
            <a:r>
              <a:rPr lang="en-US" sz="1200" b="0" i="0" kern="1200" dirty="0" smtClean="0">
                <a:solidFill>
                  <a:schemeClr val="tx1"/>
                </a:solidFill>
                <a:effectLst/>
                <a:latin typeface="+mn-lt"/>
                <a:ea typeface="+mn-ea"/>
                <a:cs typeface="+mn-cs"/>
              </a:rPr>
              <a:t>When a manual update to the infrastructure is necessary, the designated administrator access is elevated to perform the modifications. After modification, the elevated access is removed. You should also log a GitHub Issue for reconciliation of the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The reconciliation steps and approaches depend on the specific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tools.</a:t>
            </a:r>
          </a:p>
          <a:p>
            <a:r>
              <a:rPr lang="en-US" sz="1200" b="0" i="0" kern="1200" dirty="0" err="1" smtClean="0">
                <a:solidFill>
                  <a:schemeClr val="tx1"/>
                </a:solidFill>
                <a:effectLst/>
                <a:latin typeface="+mn-lt"/>
                <a:ea typeface="+mn-ea"/>
                <a:cs typeface="+mn-cs"/>
              </a:rPr>
              <a:t>SecOps</a:t>
            </a:r>
            <a:r>
              <a:rPr lang="en-US" sz="1200" b="0" i="0" kern="1200" dirty="0" smtClean="0">
                <a:solidFill>
                  <a:schemeClr val="tx1"/>
                </a:solidFill>
                <a:effectLst/>
                <a:latin typeface="+mn-lt"/>
                <a:ea typeface="+mn-ea"/>
                <a:cs typeface="+mn-cs"/>
              </a:rPr>
              <a:t> continuously monitors and defends against security threats and vulnerabilities. Azure Policy enforces cloud governance.</a:t>
            </a:r>
          </a:p>
          <a:p>
            <a:r>
              <a:rPr lang="en-US" sz="1200" b="0" i="0" kern="1200" dirty="0" smtClean="0">
                <a:solidFill>
                  <a:schemeClr val="tx1"/>
                </a:solidFill>
                <a:effectLst/>
                <a:latin typeface="+mn-lt"/>
                <a:ea typeface="+mn-ea"/>
                <a:cs typeface="+mn-cs"/>
              </a:rPr>
              <a:t>When an anomaly is detected, a GitHub Issue is automatically logged so that it can be resolved.</a:t>
            </a:r>
          </a:p>
          <a:p>
            <a:r>
              <a:rPr lang="en-US" sz="1200" b="1" i="0" kern="1200" dirty="0" smtClean="0">
                <a:solidFill>
                  <a:schemeClr val="tx1"/>
                </a:solidFill>
                <a:effectLst/>
                <a:latin typeface="+mn-lt"/>
                <a:ea typeface="+mn-ea"/>
                <a:cs typeface="+mn-cs"/>
              </a:rPr>
              <a:t>Components</a:t>
            </a:r>
          </a:p>
          <a:p>
            <a:r>
              <a:rPr lang="en-US" sz="1200" b="0" i="0" u="none" strike="noStrike" kern="1200" dirty="0" smtClean="0">
                <a:solidFill>
                  <a:schemeClr val="tx1"/>
                </a:solidFill>
                <a:effectLst/>
                <a:latin typeface="+mn-lt"/>
                <a:ea typeface="+mn-ea"/>
                <a:cs typeface="+mn-cs"/>
                <a:hlinkClick r:id="rId3"/>
              </a:rPr>
              <a:t>GitHub</a:t>
            </a:r>
            <a:r>
              <a:rPr lang="en-US" sz="1200" b="0" i="0" kern="1200" dirty="0" smtClean="0">
                <a:solidFill>
                  <a:schemeClr val="tx1"/>
                </a:solidFill>
                <a:effectLst/>
                <a:latin typeface="+mn-lt"/>
                <a:ea typeface="+mn-ea"/>
                <a:cs typeface="+mn-cs"/>
              </a:rPr>
              <a:t> is a code-hosting platform for version control and collaboration. A GitHub source-control </a:t>
            </a:r>
            <a:r>
              <a:rPr lang="en-US" sz="1200" b="0" i="0" u="none" strike="noStrike" kern="1200" dirty="0" smtClean="0">
                <a:solidFill>
                  <a:schemeClr val="tx1"/>
                </a:solidFill>
                <a:effectLst/>
                <a:latin typeface="+mn-lt"/>
                <a:ea typeface="+mn-ea"/>
                <a:cs typeface="+mn-cs"/>
                <a:hlinkClick r:id="rId4"/>
              </a:rPr>
              <a:t>repository</a:t>
            </a:r>
            <a:r>
              <a:rPr lang="en-US" sz="1200" b="0" i="0" kern="1200" dirty="0" smtClean="0">
                <a:solidFill>
                  <a:schemeClr val="tx1"/>
                </a:solidFill>
                <a:effectLst/>
                <a:latin typeface="+mn-lt"/>
                <a:ea typeface="+mn-ea"/>
                <a:cs typeface="+mn-cs"/>
              </a:rPr>
              <a:t> contains all project files and their revision history. Developers can work together to contribute, discuss, and manage code in the repository.</a:t>
            </a:r>
          </a:p>
          <a:p>
            <a:r>
              <a:rPr lang="en-US" sz="1200" b="0" i="0" u="none" strike="noStrike" kern="1200" dirty="0" smtClean="0">
                <a:solidFill>
                  <a:schemeClr val="tx1"/>
                </a:solidFill>
                <a:effectLst/>
                <a:latin typeface="+mn-lt"/>
                <a:ea typeface="+mn-ea"/>
                <a:cs typeface="+mn-cs"/>
                <a:hlinkClick r:id="rId5"/>
              </a:rPr>
              <a:t>GitHub Actions</a:t>
            </a:r>
            <a:r>
              <a:rPr lang="en-US" sz="1200" b="0" i="0" kern="1200" dirty="0" smtClean="0">
                <a:solidFill>
                  <a:schemeClr val="tx1"/>
                </a:solidFill>
                <a:effectLst/>
                <a:latin typeface="+mn-lt"/>
                <a:ea typeface="+mn-ea"/>
                <a:cs typeface="+mn-cs"/>
              </a:rPr>
              <a:t> provides a suite of build and release workflows that covers continuous integration, automated testing, and container deployments.</a:t>
            </a:r>
          </a:p>
          <a:p>
            <a:r>
              <a:rPr lang="en-US" sz="1200" b="0" i="0" u="none" strike="noStrike" kern="1200" dirty="0" smtClean="0">
                <a:solidFill>
                  <a:schemeClr val="tx1"/>
                </a:solidFill>
                <a:effectLst/>
                <a:latin typeface="+mn-lt"/>
                <a:ea typeface="+mn-ea"/>
                <a:cs typeface="+mn-cs"/>
                <a:hlinkClick r:id="rId6"/>
              </a:rPr>
              <a:t>GitHub Advanced Security</a:t>
            </a:r>
            <a:r>
              <a:rPr lang="en-US" sz="1200" b="0" i="0" kern="1200" dirty="0" smtClean="0">
                <a:solidFill>
                  <a:schemeClr val="tx1"/>
                </a:solidFill>
                <a:effectLst/>
                <a:latin typeface="+mn-lt"/>
                <a:ea typeface="+mn-ea"/>
                <a:cs typeface="+mn-cs"/>
              </a:rPr>
              <a:t> provides features to secure your </a:t>
            </a:r>
            <a:r>
              <a:rPr lang="en-US" sz="1200" b="0" i="0" kern="1200" dirty="0" err="1" smtClean="0">
                <a:solidFill>
                  <a:schemeClr val="tx1"/>
                </a:solidFill>
                <a:effectLst/>
                <a:latin typeface="+mn-lt"/>
                <a:ea typeface="+mn-ea"/>
                <a:cs typeface="+mn-cs"/>
              </a:rPr>
              <a:t>IaC</a:t>
            </a:r>
            <a:r>
              <a:rPr lang="en-US" sz="1200" b="0" i="0" kern="1200" dirty="0" smtClean="0">
                <a:solidFill>
                  <a:schemeClr val="tx1"/>
                </a:solidFill>
                <a:effectLst/>
                <a:latin typeface="+mn-lt"/>
                <a:ea typeface="+mn-ea"/>
                <a:cs typeface="+mn-cs"/>
              </a:rPr>
              <a:t>. It requires another license.</a:t>
            </a:r>
          </a:p>
          <a:p>
            <a:r>
              <a:rPr lang="en-US" sz="1200" b="0" i="0" u="none" strike="noStrike" kern="1200" dirty="0" err="1" smtClean="0">
                <a:solidFill>
                  <a:schemeClr val="tx1"/>
                </a:solidFill>
                <a:effectLst/>
                <a:latin typeface="+mn-lt"/>
                <a:ea typeface="+mn-ea"/>
                <a:cs typeface="+mn-cs"/>
                <a:hlinkClick r:id="rId7"/>
              </a:rPr>
              <a:t>CodeQL</a:t>
            </a:r>
            <a:r>
              <a:rPr lang="en-US" sz="1200" b="0" i="0" kern="1200" dirty="0" smtClean="0">
                <a:solidFill>
                  <a:schemeClr val="tx1"/>
                </a:solidFill>
                <a:effectLst/>
                <a:latin typeface="+mn-lt"/>
                <a:ea typeface="+mn-ea"/>
                <a:cs typeface="+mn-cs"/>
              </a:rPr>
              <a:t> provides security scanning tools that run on static code to detect infrastructure misconfigurations.</a:t>
            </a:r>
          </a:p>
          <a:p>
            <a:r>
              <a:rPr lang="en-US" sz="1200" b="0" i="0" u="none" strike="noStrike" kern="1200" dirty="0" smtClean="0">
                <a:solidFill>
                  <a:schemeClr val="tx1"/>
                </a:solidFill>
                <a:effectLst/>
                <a:latin typeface="+mn-lt"/>
                <a:ea typeface="+mn-ea"/>
                <a:cs typeface="+mn-cs"/>
                <a:hlinkClick r:id="rId8"/>
              </a:rPr>
              <a:t>Terraform</a:t>
            </a:r>
            <a:r>
              <a:rPr lang="en-US" sz="1200" b="0" i="0" kern="1200" dirty="0" smtClean="0">
                <a:solidFill>
                  <a:schemeClr val="tx1"/>
                </a:solidFill>
                <a:effectLst/>
                <a:latin typeface="+mn-lt"/>
                <a:ea typeface="+mn-ea"/>
                <a:cs typeface="+mn-cs"/>
              </a:rPr>
              <a:t> is a partner product developed by </a:t>
            </a:r>
            <a:r>
              <a:rPr lang="en-US" sz="1200" b="0" i="0" kern="1200" dirty="0" err="1" smtClean="0">
                <a:solidFill>
                  <a:schemeClr val="tx1"/>
                </a:solidFill>
                <a:effectLst/>
                <a:latin typeface="+mn-lt"/>
                <a:ea typeface="+mn-ea"/>
                <a:cs typeface="+mn-cs"/>
              </a:rPr>
              <a:t>HashiCorp</a:t>
            </a:r>
            <a:r>
              <a:rPr lang="en-US" sz="1200" b="0" i="0" kern="1200" dirty="0" smtClean="0">
                <a:solidFill>
                  <a:schemeClr val="tx1"/>
                </a:solidFill>
                <a:effectLst/>
                <a:latin typeface="+mn-lt"/>
                <a:ea typeface="+mn-ea"/>
                <a:cs typeface="+mn-cs"/>
              </a:rPr>
              <a:t> that allows infrastructure automation on Azure and other environments.</a:t>
            </a:r>
          </a:p>
          <a:p>
            <a:r>
              <a:rPr lang="en-US" sz="1200" b="0" i="0" u="none" strike="noStrike" kern="1200" dirty="0" smtClean="0">
                <a:solidFill>
                  <a:schemeClr val="tx1"/>
                </a:solidFill>
                <a:effectLst/>
                <a:latin typeface="+mn-lt"/>
                <a:ea typeface="+mn-ea"/>
                <a:cs typeface="+mn-cs"/>
                <a:hlinkClick r:id="rId9"/>
              </a:rPr>
              <a:t>Microsoft Defender for Cloud</a:t>
            </a:r>
            <a:r>
              <a:rPr lang="en-US" sz="1200" b="0" i="0" kern="1200" dirty="0" smtClean="0">
                <a:solidFill>
                  <a:schemeClr val="tx1"/>
                </a:solidFill>
                <a:effectLst/>
                <a:latin typeface="+mn-lt"/>
                <a:ea typeface="+mn-ea"/>
                <a:cs typeface="+mn-cs"/>
              </a:rPr>
              <a:t> provides unified security management and advanced threat protection across hybrid cloud workloads.</a:t>
            </a:r>
          </a:p>
          <a:p>
            <a:r>
              <a:rPr lang="en-US" sz="1200" b="0" i="0" u="none" strike="noStrike" kern="1200" dirty="0" smtClean="0">
                <a:solidFill>
                  <a:schemeClr val="tx1"/>
                </a:solidFill>
                <a:effectLst/>
                <a:latin typeface="+mn-lt"/>
                <a:ea typeface="+mn-ea"/>
                <a:cs typeface="+mn-cs"/>
                <a:hlinkClick r:id="rId10"/>
              </a:rPr>
              <a:t>Microsoft Sentinel</a:t>
            </a:r>
            <a:r>
              <a:rPr lang="en-US" sz="1200" b="0" i="0" kern="1200" dirty="0" smtClean="0">
                <a:solidFill>
                  <a:schemeClr val="tx1"/>
                </a:solidFill>
                <a:effectLst/>
                <a:latin typeface="+mn-lt"/>
                <a:ea typeface="+mn-ea"/>
                <a:cs typeface="+mn-cs"/>
              </a:rPr>
              <a:t> is a cloud-native security information and event management (SIEM) and security orchestration automated response (SOAR) solution. It uses advanced AI and security analytics to help you detect and respond to threats across your enterprise.</a:t>
            </a:r>
          </a:p>
          <a:p>
            <a:r>
              <a:rPr lang="en-US" sz="1200" b="0" i="0" u="none" strike="noStrike" kern="1200" dirty="0" smtClean="0">
                <a:solidFill>
                  <a:schemeClr val="tx1"/>
                </a:solidFill>
                <a:effectLst/>
                <a:latin typeface="+mn-lt"/>
                <a:ea typeface="+mn-ea"/>
                <a:cs typeface="+mn-cs"/>
                <a:hlinkClick r:id="rId11"/>
              </a:rPr>
              <a:t>Azure Policy</a:t>
            </a:r>
            <a:r>
              <a:rPr lang="en-US" sz="1200" b="0" i="0" kern="1200" dirty="0" smtClean="0">
                <a:solidFill>
                  <a:schemeClr val="tx1"/>
                </a:solidFill>
                <a:effectLst/>
                <a:latin typeface="+mn-lt"/>
                <a:ea typeface="+mn-ea"/>
                <a:cs typeface="+mn-cs"/>
              </a:rPr>
              <a:t> helps teams manage and prevent IT problems by using policy definitions that can enforce rules for cloud resources. For example, if your project is about to deploy a virtual machine that has an unrecognized SKU, Azure Policy alerts you to the problem and stops the deployment.</a:t>
            </a:r>
          </a:p>
          <a:p>
            <a:r>
              <a:rPr lang="en-US" sz="1200" b="0" i="0" u="none" strike="noStrike" kern="1200" dirty="0" smtClean="0">
                <a:solidFill>
                  <a:schemeClr val="tx1"/>
                </a:solidFill>
                <a:effectLst/>
                <a:latin typeface="+mn-lt"/>
                <a:ea typeface="+mn-ea"/>
                <a:cs typeface="+mn-cs"/>
                <a:hlinkClick r:id="rId12"/>
              </a:rPr>
              <a:t>Azure Monitor</a:t>
            </a:r>
            <a:r>
              <a:rPr lang="en-US" sz="1200" b="0" i="0" kern="1200" dirty="0" smtClean="0">
                <a:solidFill>
                  <a:schemeClr val="tx1"/>
                </a:solidFill>
                <a:effectLst/>
                <a:latin typeface="+mn-lt"/>
                <a:ea typeface="+mn-ea"/>
                <a:cs typeface="+mn-cs"/>
              </a:rPr>
              <a:t> collects and analyzes app telemetry, such as performance metrics and activity logs. When this service identifies irregular conditions, it alerts apps and personnel.</a:t>
            </a:r>
          </a:p>
          <a:p>
            <a:endParaRPr lang="en-US" dirty="0" smtClean="0"/>
          </a:p>
          <a:p>
            <a:endParaRPr lang="en-US" dirty="0" smtClean="0"/>
          </a:p>
          <a:p>
            <a:endParaRPr lang="en-US" dirty="0" smtClean="0"/>
          </a:p>
          <a:p>
            <a:endParaRPr lang="en-US" dirty="0" smtClean="0"/>
          </a:p>
          <a:p>
            <a:r>
              <a:rPr lang="en-US" dirty="0" smtClean="0"/>
              <a:t>https://learn.microsoft.com/en-us/azure/architecture/solution-ideas/articles/devsecops-infrastructure-as-code</a:t>
            </a:r>
          </a:p>
          <a:p>
            <a:endParaRPr lang="en-US" dirty="0" smtClean="0"/>
          </a:p>
          <a:p>
            <a:endParaRPr lang="en-US" dirty="0" smtClean="0"/>
          </a:p>
          <a:p>
            <a:endParaRPr lang="en-US" dirty="0" smtClean="0"/>
          </a:p>
          <a:p>
            <a:r>
              <a:rPr lang="en-US" dirty="0" smtClean="0"/>
              <a:t>https://www.openstack.org/software/</a:t>
            </a:r>
          </a:p>
          <a:p>
            <a:r>
              <a:rPr lang="en-US" dirty="0" smtClean="0"/>
              <a:t>https://docs.openstack.org/liberty/install-guide-rdo/overview.html</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12</a:t>
            </a:fld>
            <a:endParaRPr lang="en-US"/>
          </a:p>
        </p:txBody>
      </p:sp>
    </p:spTree>
    <p:extLst>
      <p:ext uri="{BB962C8B-B14F-4D97-AF65-F5344CB8AC3E}">
        <p14:creationId xmlns:p14="http://schemas.microsoft.com/office/powerpoint/2010/main" val="3735456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3671095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179613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4037213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325281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3160285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31</a:t>
            </a:fld>
            <a:endParaRPr lang="en-US"/>
          </a:p>
        </p:txBody>
      </p:sp>
    </p:spTree>
    <p:extLst>
      <p:ext uri="{BB962C8B-B14F-4D97-AF65-F5344CB8AC3E}">
        <p14:creationId xmlns:p14="http://schemas.microsoft.com/office/powerpoint/2010/main" val="2535132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3150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https://d2lang.com/blog/animation/</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a:t>
            </a:fld>
            <a:endParaRPr lang="en-US"/>
          </a:p>
        </p:txBody>
      </p:sp>
    </p:spTree>
    <p:extLst>
      <p:ext uri="{BB962C8B-B14F-4D97-AF65-F5344CB8AC3E}">
        <p14:creationId xmlns:p14="http://schemas.microsoft.com/office/powerpoint/2010/main" val="2174477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242498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https://www.softwaresennin.dev/blog/how-to-create-animated-gifs-for-aws-infrastructures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219548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https://roadmap.sh/aws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4113089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https://www.geeksforgeeks.org/blogs/aws-roadmap/</a:t>
            </a:r>
          </a:p>
          <a:p>
            <a:r>
              <a:rPr lang="en-US" dirty="0" smtClean="0"/>
              <a:t>https://roadmap.sh/aws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323274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https://roadmap.sh/devops</a:t>
            </a:r>
          </a:p>
          <a:p>
            <a:endParaRPr lang="en-US" dirty="0" smtClean="0"/>
          </a:p>
          <a:p>
            <a:r>
              <a:rPr lang="en-US" dirty="0" smtClean="0"/>
              <a:t>https://www.geeksforgeeks.org/blogs/aws-roadmap/</a:t>
            </a:r>
          </a:p>
          <a:p>
            <a:r>
              <a:rPr lang="en-US" dirty="0" smtClean="0"/>
              <a:t>https://roadmap.sh/aws</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154363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https://medium.com/@eyupcebe/aws-cloud-architecture-8ea9a99fe8fa</a:t>
            </a:r>
          </a:p>
          <a:p>
            <a:r>
              <a:rPr lang="en-US" dirty="0" smtClean="0"/>
              <a:t>https://medium.com/@eyupcebe/aws-cloud-architecture-8ea9a99fe8fa</a:t>
            </a:r>
          </a:p>
          <a:p>
            <a:r>
              <a:rPr lang="en-US" dirty="0" smtClean="0"/>
              <a:t>https://www.geeksforgeeks.org/blogs/aws-roadmap/</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06631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https://architectelevator.com/cloud/iac-architecture-as-code/</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8</a:t>
            </a:fld>
            <a:endParaRPr lang="en-US"/>
          </a:p>
        </p:txBody>
      </p:sp>
    </p:spTree>
    <p:extLst>
      <p:ext uri="{BB962C8B-B14F-4D97-AF65-F5344CB8AC3E}">
        <p14:creationId xmlns:p14="http://schemas.microsoft.com/office/powerpoint/2010/main" val="171705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https://architectelevator.com/cloud/iac-architecture-as-code/</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10</a:t>
            </a:fld>
            <a:endParaRPr lang="en-US"/>
          </a:p>
        </p:txBody>
      </p:sp>
    </p:spTree>
    <p:extLst>
      <p:ext uri="{BB962C8B-B14F-4D97-AF65-F5344CB8AC3E}">
        <p14:creationId xmlns:p14="http://schemas.microsoft.com/office/powerpoint/2010/main" val="678396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C76-A687-7B4B-B7C4-626092A4E7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D0C56-5CE4-974A-9396-D3EB55B4D7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4DA849-C6BE-0D42-92BA-360B93EE951E}"/>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C6DB5C5E-AC5B-A14E-A301-AD633DC7D77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A5D572F-30CF-9840-9A79-9226228BE8E2}"/>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1710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5363-015D-7D4B-BAFF-135F6C4F8A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1C766A-A719-2A44-9699-E3C404432B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E4ADE-3ECD-8641-9FE0-CD597AA3DAAC}"/>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44B53541-5822-2348-8881-F75DD26C0936}"/>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65EF7EAC-E5FB-A241-A525-745F318996FA}"/>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7443004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E3AC36-B8F3-904D-9D44-3800404FE9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B37D3E-B28E-E04C-B298-29CCA5D7CE0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F93EA0-EACD-4649-BF69-F205284D4964}"/>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6527CA7A-55ED-7443-A196-4D2842C272A7}"/>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7FA9D338-29CC-A549-9D40-63A8AB4F78A3}"/>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51765062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572685" y="1990725"/>
            <a:ext cx="10390716" cy="990600"/>
          </a:xfrm>
        </p:spPr>
        <p:txBody>
          <a:bodyPr/>
          <a:lstStyle>
            <a:lvl1pPr>
              <a:defRPr sz="4000"/>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a:t>
            </a:fld>
            <a:endParaRPr lang="en-GB"/>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Rectangle 111"/>
          <p:cNvSpPr>
            <a:spLocks noChangeArrowheads="1"/>
          </p:cNvSpPr>
          <p:nvPr userDrawn="1"/>
        </p:nvSpPr>
        <p:spPr bwMode="auto">
          <a:xfrm>
            <a:off x="406400" y="838200"/>
            <a:ext cx="1049867" cy="3429000"/>
          </a:xfrm>
          <a:prstGeom prst="rect">
            <a:avLst/>
          </a:prstGeom>
          <a:gradFill rotWithShape="0">
            <a:gsLst>
              <a:gs pos="0">
                <a:srgbClr val="708FE6"/>
              </a:gs>
              <a:gs pos="100000">
                <a:srgbClr val="FFFFFF"/>
              </a:gs>
            </a:gsLst>
            <a:lin ang="5400000" scaled="1"/>
          </a:gradFill>
          <a:ln w="9525">
            <a:noFill/>
            <a:miter lim="800000"/>
            <a:headEnd/>
            <a:tailEnd/>
          </a:ln>
          <a:effectLst/>
        </p:spPr>
        <p:txBody>
          <a:bodyPr wrap="none" anchor="ctr"/>
          <a:lstStyle/>
          <a:p>
            <a:endParaRPr lang="en-US" sz="2000"/>
          </a:p>
        </p:txBody>
      </p:sp>
      <p:sp>
        <p:nvSpPr>
          <p:cNvPr id="6" name="Line 110"/>
          <p:cNvSpPr>
            <a:spLocks noChangeShapeType="1"/>
          </p:cNvSpPr>
          <p:nvPr userDrawn="1"/>
        </p:nvSpPr>
        <p:spPr bwMode="auto">
          <a:xfrm>
            <a:off x="1123951" y="1143000"/>
            <a:ext cx="0" cy="2895600"/>
          </a:xfrm>
          <a:prstGeom prst="line">
            <a:avLst/>
          </a:prstGeom>
          <a:noFill/>
          <a:ln w="28575">
            <a:solidFill>
              <a:srgbClr val="000000"/>
            </a:solidFill>
            <a:round/>
            <a:headEnd/>
            <a:tailEnd/>
          </a:ln>
          <a:effectLst/>
        </p:spPr>
        <p:txBody>
          <a:bodyPr wrap="none" anchor="ctr"/>
          <a:lstStyle/>
          <a:p>
            <a:endParaRPr lang="en-US" sz="2000"/>
          </a:p>
        </p:txBody>
      </p:sp>
      <p:sp>
        <p:nvSpPr>
          <p:cNvPr id="8" name="Rectangle 13"/>
          <p:cNvSpPr>
            <a:spLocks noGrp="1" noChangeArrowheads="1"/>
          </p:cNvSpPr>
          <p:nvPr>
            <p:ph type="subTitle" idx="1"/>
          </p:nvPr>
        </p:nvSpPr>
        <p:spPr>
          <a:xfrm>
            <a:off x="1818217" y="3944938"/>
            <a:ext cx="8534400" cy="1752600"/>
          </a:xfrm>
        </p:spPr>
        <p:txBody>
          <a:bodyPr/>
          <a:lstStyle>
            <a:lvl1pPr marL="0" indent="0" algn="ctr">
              <a:buFont typeface="Wingdings" pitchFamily="2" charset="2"/>
              <a:buNone/>
              <a:defRPr/>
            </a:lvl1pPr>
          </a:lstStyle>
          <a:p>
            <a:r>
              <a:rPr lang="en-GB"/>
              <a:t>Click to edit Master subtitle style</a:t>
            </a:r>
          </a:p>
        </p:txBody>
      </p:sp>
      <p:sp>
        <p:nvSpPr>
          <p:cNvPr id="10" name="Rectangle 11"/>
          <p:cNvSpPr>
            <a:spLocks noChangeArrowheads="1"/>
          </p:cNvSpPr>
          <p:nvPr userDrawn="1"/>
        </p:nvSpPr>
        <p:spPr bwMode="auto">
          <a:xfrm flipV="1">
            <a:off x="268817" y="3011488"/>
            <a:ext cx="11590867" cy="5556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000"/>
          </a:p>
        </p:txBody>
      </p:sp>
      <p:pic>
        <p:nvPicPr>
          <p:cNvPr id="11" name="Picture 10" descr="Penn shield.gif"/>
          <p:cNvPicPr>
            <a:picLocks noChangeAspect="1"/>
          </p:cNvPicPr>
          <p:nvPr userDrawn="1"/>
        </p:nvPicPr>
        <p:blipFill>
          <a:blip r:embed="rId2" cstate="print"/>
          <a:stretch>
            <a:fillRect/>
          </a:stretch>
        </p:blipFill>
        <p:spPr>
          <a:xfrm>
            <a:off x="501061" y="2612508"/>
            <a:ext cx="878809" cy="740196"/>
          </a:xfrm>
          <a:prstGeom prst="rect">
            <a:avLst/>
          </a:prstGeom>
        </p:spPr>
      </p:pic>
      <p:sp>
        <p:nvSpPr>
          <p:cNvPr id="12" name="Rectangle 32"/>
          <p:cNvSpPr>
            <a:spLocks noChangeArrowheads="1"/>
          </p:cNvSpPr>
          <p:nvPr userDrawn="1"/>
        </p:nvSpPr>
        <p:spPr bwMode="auto">
          <a:xfrm>
            <a:off x="1" y="6605588"/>
            <a:ext cx="2331217" cy="252412"/>
          </a:xfrm>
          <a:prstGeom prst="rect">
            <a:avLst/>
          </a:prstGeom>
          <a:noFill/>
          <a:ln w="9525">
            <a:noFill/>
            <a:miter lim="800000"/>
            <a:headEnd/>
            <a:tailEnd/>
          </a:ln>
          <a:effectLst/>
        </p:spPr>
        <p:txBody>
          <a:bodyPr anchor="b"/>
          <a:lstStyle/>
          <a:p>
            <a:pPr marL="0" marR="0" indent="0" algn="l" defTabSz="914400" rtl="0" eaLnBrk="1" fontAlgn="base" latinLnBrk="0" hangingPunct="1">
              <a:lnSpc>
                <a:spcPct val="100000"/>
              </a:lnSpc>
              <a:spcBef>
                <a:spcPct val="0"/>
              </a:spcBef>
              <a:spcAft>
                <a:spcPct val="0"/>
              </a:spcAft>
              <a:buClrTx/>
              <a:buSzTx/>
              <a:buFontTx/>
              <a:buNone/>
              <a:tabLst/>
              <a:defRPr/>
            </a:pPr>
            <a:r>
              <a:rPr lang="de-DE" sz="900"/>
              <a:t>© 2013 A. Haeberlen, Z. Ives</a:t>
            </a:r>
            <a:endParaRPr lang="en-GB" sz="9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78CA-57F7-834F-A3B8-2F41FDE55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0E7C3A-CA92-5142-9827-289275BFEDD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6E172-3480-524D-A4CE-62BEC772ECAC}"/>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0EECCA29-E44B-4C43-BD55-3FCD251CD04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A014242-6B07-8543-919A-1FC4E1ADFB9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03946700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CDA5-F91D-D044-B783-1882CD742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0242B5-90F0-4E4A-AAB6-B12084FC3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CF56A0-C271-B245-A1C9-25A589EF50A7}"/>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C566E697-8320-434A-86D9-AAC230922290}"/>
              </a:ext>
            </a:extLst>
          </p:cNvPr>
          <p:cNvSpPr>
            <a:spLocks noGrp="1"/>
          </p:cNvSpPr>
          <p:nvPr>
            <p:ph type="ftr" sz="quarter" idx="11"/>
          </p:nvPr>
        </p:nvSpPr>
        <p:spPr/>
        <p:txBody>
          <a:bodyPr/>
          <a:lstStyle/>
          <a:p>
            <a:r>
              <a:rPr lang="de-DE"/>
              <a:t>University of Pennsylvania</a:t>
            </a:r>
            <a:endParaRPr lang="en-GB"/>
          </a:p>
        </p:txBody>
      </p:sp>
      <p:sp>
        <p:nvSpPr>
          <p:cNvPr id="6" name="Slide Number Placeholder 5">
            <a:extLst>
              <a:ext uri="{FF2B5EF4-FFF2-40B4-BE49-F238E27FC236}">
                <a16:creationId xmlns:a16="http://schemas.microsoft.com/office/drawing/2014/main" id="{37EB4B91-4A86-974C-8CCB-8A3EB058B04F}"/>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8689611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212B-8369-DA4C-BABB-1A078941EE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790E38-4CB2-584D-B9E8-A2B2094BFE9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6C5A60-5C7D-254F-9697-BF3AEA3A3A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CFB941-C882-CC41-A9CF-2E02FA3FC514}"/>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6" name="Footer Placeholder 5">
            <a:extLst>
              <a:ext uri="{FF2B5EF4-FFF2-40B4-BE49-F238E27FC236}">
                <a16:creationId xmlns:a16="http://schemas.microsoft.com/office/drawing/2014/main" id="{769EE5D5-3BD1-6B4E-B031-3D61A515D825}"/>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A3F84497-F0E4-324C-96C4-4BDF3800257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349967051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C25F-5F64-AB4A-BBF5-77AF58584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848DA2-5CA8-1F4E-9841-4BBF6357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3FFDB4-FED0-1C4F-8D7D-17B0867BD9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BD7F3F-2DF5-3447-AAF3-1776599017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613463-9787-6941-B670-25EC1557F05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10F4E8-78E2-3747-80C1-43D61721C774}"/>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8" name="Footer Placeholder 7">
            <a:extLst>
              <a:ext uri="{FF2B5EF4-FFF2-40B4-BE49-F238E27FC236}">
                <a16:creationId xmlns:a16="http://schemas.microsoft.com/office/drawing/2014/main" id="{7BC262F4-0E96-6C4F-B0F2-DF033F911B8C}"/>
              </a:ext>
            </a:extLst>
          </p:cNvPr>
          <p:cNvSpPr>
            <a:spLocks noGrp="1"/>
          </p:cNvSpPr>
          <p:nvPr>
            <p:ph type="ftr" sz="quarter" idx="11"/>
          </p:nvPr>
        </p:nvSpPr>
        <p:spPr/>
        <p:txBody>
          <a:bodyPr/>
          <a:lstStyle/>
          <a:p>
            <a:r>
              <a:rPr lang="de-DE"/>
              <a:t>University of Pennsylvania</a:t>
            </a:r>
            <a:endParaRPr lang="en-GB"/>
          </a:p>
        </p:txBody>
      </p:sp>
      <p:sp>
        <p:nvSpPr>
          <p:cNvPr id="9" name="Slide Number Placeholder 8">
            <a:extLst>
              <a:ext uri="{FF2B5EF4-FFF2-40B4-BE49-F238E27FC236}">
                <a16:creationId xmlns:a16="http://schemas.microsoft.com/office/drawing/2014/main" id="{55680677-D036-7543-8C21-49D40D16F000}"/>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20304593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E4D1-730E-504F-9683-098495A950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4C212F-EA7C-C045-BCB8-108319BCDE93}"/>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4" name="Footer Placeholder 3">
            <a:extLst>
              <a:ext uri="{FF2B5EF4-FFF2-40B4-BE49-F238E27FC236}">
                <a16:creationId xmlns:a16="http://schemas.microsoft.com/office/drawing/2014/main" id="{D936530A-03A9-CA4D-B18F-9C4F563784A5}"/>
              </a:ext>
            </a:extLst>
          </p:cNvPr>
          <p:cNvSpPr>
            <a:spLocks noGrp="1"/>
          </p:cNvSpPr>
          <p:nvPr>
            <p:ph type="ftr" sz="quarter" idx="11"/>
          </p:nvPr>
        </p:nvSpPr>
        <p:spPr/>
        <p:txBody>
          <a:bodyPr/>
          <a:lstStyle/>
          <a:p>
            <a:r>
              <a:rPr lang="de-DE"/>
              <a:t>University of Pennsylvania</a:t>
            </a:r>
            <a:endParaRPr lang="en-GB"/>
          </a:p>
        </p:txBody>
      </p:sp>
      <p:sp>
        <p:nvSpPr>
          <p:cNvPr id="5" name="Slide Number Placeholder 4">
            <a:extLst>
              <a:ext uri="{FF2B5EF4-FFF2-40B4-BE49-F238E27FC236}">
                <a16:creationId xmlns:a16="http://schemas.microsoft.com/office/drawing/2014/main" id="{46F73F1B-9FF0-8641-9282-74CC1E49A5BD}"/>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7146331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40EEF-C38B-144B-821E-4975E49F335B}"/>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3" name="Footer Placeholder 2">
            <a:extLst>
              <a:ext uri="{FF2B5EF4-FFF2-40B4-BE49-F238E27FC236}">
                <a16:creationId xmlns:a16="http://schemas.microsoft.com/office/drawing/2014/main" id="{1EABF87A-B408-1D4E-A728-89D503529F1B}"/>
              </a:ext>
            </a:extLst>
          </p:cNvPr>
          <p:cNvSpPr>
            <a:spLocks noGrp="1"/>
          </p:cNvSpPr>
          <p:nvPr>
            <p:ph type="ftr" sz="quarter" idx="11"/>
          </p:nvPr>
        </p:nvSpPr>
        <p:spPr/>
        <p:txBody>
          <a:bodyPr/>
          <a:lstStyle/>
          <a:p>
            <a:r>
              <a:rPr lang="de-DE"/>
              <a:t>University of Pennsylvania</a:t>
            </a:r>
            <a:endParaRPr lang="en-GB"/>
          </a:p>
        </p:txBody>
      </p:sp>
      <p:sp>
        <p:nvSpPr>
          <p:cNvPr id="4" name="Slide Number Placeholder 3">
            <a:extLst>
              <a:ext uri="{FF2B5EF4-FFF2-40B4-BE49-F238E27FC236}">
                <a16:creationId xmlns:a16="http://schemas.microsoft.com/office/drawing/2014/main" id="{844A79A3-BC23-5049-AB5A-EEBEFC1DDF1E}"/>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236964078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979A-65AB-B347-9E09-756CA6284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205E94-A13D-4147-89EB-2AE179F7EE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5A8F7D-3AD4-1D43-A088-C33A03187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D2DD2C-19B1-0A43-9570-9A1842C00E0B}"/>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6" name="Footer Placeholder 5">
            <a:extLst>
              <a:ext uri="{FF2B5EF4-FFF2-40B4-BE49-F238E27FC236}">
                <a16:creationId xmlns:a16="http://schemas.microsoft.com/office/drawing/2014/main" id="{728A2C57-1FDB-C346-95CB-FA52DB282911}"/>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87896CB0-35B3-1D4E-8AD4-4B0E0C05CD98}"/>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2045055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DD222-4F45-014E-98B9-BC327CE71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ECB534-A460-C74C-B118-2356A474D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56C72C-FBD3-8440-AED3-C06C44303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971F36-EF5A-5F46-9C28-6E6A7D474C7E}"/>
              </a:ext>
            </a:extLst>
          </p:cNvPr>
          <p:cNvSpPr>
            <a:spLocks noGrp="1"/>
          </p:cNvSpPr>
          <p:nvPr>
            <p:ph type="dt" sz="half" idx="10"/>
          </p:nvPr>
        </p:nvSpPr>
        <p:spPr/>
        <p:txBody>
          <a:bodyPr/>
          <a:lstStyle/>
          <a:p>
            <a:fld id="{B61BEF0D-F0BB-DE4B-95CE-6DB70DBA9567}" type="datetimeFigureOut">
              <a:rPr lang="en-US" smtClean="0"/>
              <a:pPr/>
              <a:t>8/27/2025</a:t>
            </a:fld>
            <a:endParaRPr lang="en-US" dirty="0"/>
          </a:p>
        </p:txBody>
      </p:sp>
      <p:sp>
        <p:nvSpPr>
          <p:cNvPr id="6" name="Footer Placeholder 5">
            <a:extLst>
              <a:ext uri="{FF2B5EF4-FFF2-40B4-BE49-F238E27FC236}">
                <a16:creationId xmlns:a16="http://schemas.microsoft.com/office/drawing/2014/main" id="{B93FA358-451B-7942-B0C1-D0B7B9D6D98D}"/>
              </a:ext>
            </a:extLst>
          </p:cNvPr>
          <p:cNvSpPr>
            <a:spLocks noGrp="1"/>
          </p:cNvSpPr>
          <p:nvPr>
            <p:ph type="ftr" sz="quarter" idx="11"/>
          </p:nvPr>
        </p:nvSpPr>
        <p:spPr/>
        <p:txBody>
          <a:bodyPr/>
          <a:lstStyle/>
          <a:p>
            <a:r>
              <a:rPr lang="de-DE"/>
              <a:t>University of Pennsylvania</a:t>
            </a:r>
            <a:endParaRPr lang="en-GB"/>
          </a:p>
        </p:txBody>
      </p:sp>
      <p:sp>
        <p:nvSpPr>
          <p:cNvPr id="7" name="Slide Number Placeholder 6">
            <a:extLst>
              <a:ext uri="{FF2B5EF4-FFF2-40B4-BE49-F238E27FC236}">
                <a16:creationId xmlns:a16="http://schemas.microsoft.com/office/drawing/2014/main" id="{FDC32310-9E80-224C-B30E-CC263F97CE04}"/>
              </a:ext>
            </a:extLst>
          </p:cNvPr>
          <p:cNvSpPr>
            <a:spLocks noGrp="1"/>
          </p:cNvSpPr>
          <p:nvPr>
            <p:ph type="sldNum" sz="quarter" idx="12"/>
          </p:nvPr>
        </p:nvSpPr>
        <p:spPr/>
        <p:txBody>
          <a:bodyPr/>
          <a:lstStyle/>
          <a:p>
            <a:fld id="{05072F42-4DFA-4725-86F9-7594E4AB4EB5}" type="slidenum">
              <a:rPr lang="en-GB" smtClean="0"/>
              <a:pPr/>
              <a:t>‹#›</a:t>
            </a:fld>
            <a:endParaRPr lang="en-GB"/>
          </a:p>
        </p:txBody>
      </p:sp>
    </p:spTree>
    <p:extLst>
      <p:ext uri="{BB962C8B-B14F-4D97-AF65-F5344CB8AC3E}">
        <p14:creationId xmlns:p14="http://schemas.microsoft.com/office/powerpoint/2010/main" val="193130085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D4BDC-9DBC-F647-991C-B00D6C38D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B5DE1C-9DB9-0E43-B50B-973E8289E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1C8A-F206-BA43-8D7E-04234D39F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8/27/2025</a:t>
            </a:fld>
            <a:endParaRPr lang="en-US" dirty="0"/>
          </a:p>
        </p:txBody>
      </p:sp>
      <p:sp>
        <p:nvSpPr>
          <p:cNvPr id="5" name="Footer Placeholder 4">
            <a:extLst>
              <a:ext uri="{FF2B5EF4-FFF2-40B4-BE49-F238E27FC236}">
                <a16:creationId xmlns:a16="http://schemas.microsoft.com/office/drawing/2014/main" id="{7043EDD4-9495-C047-B664-F26C636480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7EA8D715-2296-A64B-AA69-3A1F4CFB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72F42-4DFA-4725-86F9-7594E4AB4EB5}" type="slidenum">
              <a:rPr lang="en-GB" smtClean="0"/>
              <a:pPr/>
              <a:t>‹#›</a:t>
            </a:fld>
            <a:endParaRPr lang="en-GB"/>
          </a:p>
        </p:txBody>
      </p:sp>
    </p:spTree>
    <p:extLst>
      <p:ext uri="{BB962C8B-B14F-4D97-AF65-F5344CB8AC3E}">
        <p14:creationId xmlns:p14="http://schemas.microsoft.com/office/powerpoint/2010/main" val="245105896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658"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ws.amazon.com/ec2/instance-types/#inte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aws.amazon.com/ec2/details/#enhanced-networking" TargetMode="External"/><Relationship Id="rId4" Type="http://schemas.openxmlformats.org/officeDocument/2006/relationships/hyperlink" Target="https://aws.amazon.com/ec2/instance-types/#eb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smtClean="0"/>
              <a:t>AWS Map, </a:t>
            </a:r>
            <a:r>
              <a:rPr lang="en-US" b="1" dirty="0" smtClean="0"/>
              <a:t>AWS </a:t>
            </a:r>
            <a:r>
              <a:rPr lang="en-US" b="1" dirty="0"/>
              <a:t>Cloud Architecture</a:t>
            </a:r>
          </a:p>
          <a:p>
            <a:pPr algn="l"/>
            <a:r>
              <a:rPr lang="en-US" sz="4400" dirty="0" smtClean="0"/>
              <a:t>&amp; AWS Services</a:t>
            </a:r>
            <a:endParaRPr lang="en-US" sz="4400" b="1" dirty="0"/>
          </a:p>
        </p:txBody>
      </p:sp>
      <p:sp>
        <p:nvSpPr>
          <p:cNvPr id="27" name="Title 1"/>
          <p:cNvSpPr txBox="1">
            <a:spLocks/>
          </p:cNvSpPr>
          <p:nvPr/>
        </p:nvSpPr>
        <p:spPr>
          <a:xfrm>
            <a:off x="344135" y="6042557"/>
            <a:ext cx="2012203" cy="67076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70C0"/>
                </a:solidFill>
              </a:rPr>
              <a:t>O</a:t>
            </a:r>
            <a:r>
              <a:rPr lang="en-US" sz="2400" dirty="0">
                <a:solidFill>
                  <a:schemeClr val="tx1">
                    <a:lumMod val="50000"/>
                    <a:lumOff val="50000"/>
                  </a:schemeClr>
                </a:solidFill>
              </a:rPr>
              <a:t>pen</a:t>
            </a:r>
            <a:r>
              <a:rPr lang="en-US" sz="2400" dirty="0">
                <a:solidFill>
                  <a:srgbClr val="FF0000"/>
                </a:solidFill>
              </a:rPr>
              <a:t> </a:t>
            </a:r>
            <a:r>
              <a:rPr lang="en-US" sz="2400" dirty="0" err="1">
                <a:solidFill>
                  <a:srgbClr val="FF0000"/>
                </a:solidFill>
              </a:rPr>
              <a:t>T</a:t>
            </a:r>
            <a:r>
              <a:rPr lang="en-US" sz="2400" dirty="0" err="1">
                <a:solidFill>
                  <a:srgbClr val="00B0F0"/>
                </a:solidFill>
              </a:rPr>
              <a:t>of</a:t>
            </a:r>
            <a:r>
              <a:rPr lang="en-US" sz="2400" dirty="0" err="1">
                <a:solidFill>
                  <a:srgbClr val="0070C0"/>
                </a:solidFill>
              </a:rPr>
              <a:t>U</a:t>
            </a:r>
            <a:r>
              <a:rPr lang="en-US" sz="2400" dirty="0" err="1">
                <a:solidFill>
                  <a:srgbClr val="FF0000"/>
                </a:solidFill>
              </a:rPr>
              <a:t>-I</a:t>
            </a:r>
            <a:r>
              <a:rPr lang="en-US" sz="2400" dirty="0" err="1">
                <a:solidFill>
                  <a:schemeClr val="accent1"/>
                </a:solidFill>
              </a:rPr>
              <a:t>a</a:t>
            </a:r>
            <a:r>
              <a:rPr lang="en-US" sz="2400" dirty="0" err="1">
                <a:solidFill>
                  <a:srgbClr val="1A9626"/>
                </a:solidFill>
              </a:rPr>
              <a:t>C</a:t>
            </a:r>
            <a:endParaRPr lang="en-US" sz="2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Tree>
    <p:extLst>
      <p:ext uri="{BB962C8B-B14F-4D97-AF65-F5344CB8AC3E}">
        <p14:creationId xmlns:p14="http://schemas.microsoft.com/office/powerpoint/2010/main" val="1329580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pic>
        <p:nvPicPr>
          <p:cNvPr id="4" name="Content Placeholder 3"/>
          <p:cNvPicPr>
            <a:picLocks noGrp="1" noChangeAspect="1"/>
          </p:cNvPicPr>
          <p:nvPr>
            <p:ph idx="1"/>
          </p:nvPr>
        </p:nvPicPr>
        <p:blipFill rotWithShape="1">
          <a:blip r:embed="rId3"/>
          <a:srcRect b="10482"/>
          <a:stretch/>
        </p:blipFill>
        <p:spPr>
          <a:xfrm>
            <a:off x="2926576" y="1825625"/>
            <a:ext cx="6338847" cy="3895237"/>
          </a:xfrm>
          <a:prstGeom prst="rect">
            <a:avLst/>
          </a:prstGeom>
        </p:spPr>
      </p:pic>
    </p:spTree>
    <p:extLst>
      <p:ext uri="{BB962C8B-B14F-4D97-AF65-F5344CB8AC3E}">
        <p14:creationId xmlns:p14="http://schemas.microsoft.com/office/powerpoint/2010/main" val="2669071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pic>
        <p:nvPicPr>
          <p:cNvPr id="5" name="Content Placeholder 4"/>
          <p:cNvPicPr>
            <a:picLocks noGrp="1" noChangeAspect="1"/>
          </p:cNvPicPr>
          <p:nvPr>
            <p:ph idx="1"/>
          </p:nvPr>
        </p:nvPicPr>
        <p:blipFill>
          <a:blip r:embed="rId3"/>
          <a:stretch>
            <a:fillRect/>
          </a:stretch>
        </p:blipFill>
        <p:spPr>
          <a:xfrm>
            <a:off x="388117" y="1397608"/>
            <a:ext cx="7174506" cy="4351338"/>
          </a:xfrm>
          <a:prstGeom prst="rect">
            <a:avLst/>
          </a:prstGeom>
        </p:spPr>
      </p:pic>
      <p:sp>
        <p:nvSpPr>
          <p:cNvPr id="6" name="Rectangle 5"/>
          <p:cNvSpPr/>
          <p:nvPr/>
        </p:nvSpPr>
        <p:spPr>
          <a:xfrm>
            <a:off x="7562623" y="365125"/>
            <a:ext cx="4241260" cy="5693866"/>
          </a:xfrm>
          <a:prstGeom prst="rect">
            <a:avLst/>
          </a:prstGeom>
        </p:spPr>
        <p:txBody>
          <a:bodyPr wrap="square">
            <a:spAutoFit/>
          </a:bodyPr>
          <a:lstStyle/>
          <a:p>
            <a:r>
              <a:rPr lang="en-US" sz="1400" dirty="0"/>
              <a:t> </a:t>
            </a:r>
            <a:r>
              <a:rPr lang="en-US" sz="1400" dirty="0" smtClean="0"/>
              <a:t>Infrastructure </a:t>
            </a:r>
            <a:r>
              <a:rPr lang="en-US" sz="1400" dirty="0"/>
              <a:t>standpoint before moving on to the key concepts.</a:t>
            </a:r>
          </a:p>
          <a:p>
            <a:endParaRPr lang="en-US" sz="1400" dirty="0"/>
          </a:p>
          <a:p>
            <a:pPr algn="just"/>
            <a:r>
              <a:rPr lang="en-US" sz="1400" b="1" dirty="0">
                <a:solidFill>
                  <a:srgbClr val="0070C0"/>
                </a:solidFill>
              </a:rPr>
              <a:t>Infrastructure</a:t>
            </a:r>
            <a:r>
              <a:rPr lang="en-US" sz="1400" dirty="0"/>
              <a:t>: Infrastructure refers to the combination of hardware and software components that make up the IT environment, such as servers, storage, network devices, firewall devices, routers, and more.</a:t>
            </a:r>
          </a:p>
          <a:p>
            <a:pPr algn="just"/>
            <a:r>
              <a:rPr lang="en-US" sz="1400" b="1" dirty="0">
                <a:solidFill>
                  <a:srgbClr val="0070C0"/>
                </a:solidFill>
              </a:rPr>
              <a:t>Provisioning</a:t>
            </a:r>
            <a:r>
              <a:rPr lang="en-US" sz="1400" dirty="0"/>
              <a:t>: In IT, provisioning is the process of creating infrastructure and making it available to end users.</a:t>
            </a:r>
          </a:p>
          <a:p>
            <a:pPr algn="just"/>
            <a:r>
              <a:rPr lang="en-US" sz="1400" b="1" dirty="0">
                <a:solidFill>
                  <a:srgbClr val="0070C0"/>
                </a:solidFill>
              </a:rPr>
              <a:t>Configuration</a:t>
            </a:r>
            <a:r>
              <a:rPr lang="en-US" sz="1400" dirty="0"/>
              <a:t>: It is the process of configuring the provisioned IT infrastructure resources. For example, installing and configuring a database on a server or configuring network and firewall settings.</a:t>
            </a:r>
          </a:p>
          <a:p>
            <a:pPr algn="just"/>
            <a:r>
              <a:rPr lang="en-US" sz="1400" b="1" dirty="0">
                <a:solidFill>
                  <a:srgbClr val="0070C0"/>
                </a:solidFill>
              </a:rPr>
              <a:t>Automation</a:t>
            </a:r>
            <a:r>
              <a:rPr lang="en-US" sz="1400" dirty="0"/>
              <a:t>: It is the process of automating infrastructure tasks, such as automating the installation of software packages, setting up users and permissions, or configuring network devices.</a:t>
            </a:r>
          </a:p>
          <a:p>
            <a:pPr algn="just"/>
            <a:r>
              <a:rPr lang="en-US" sz="1400" b="1" dirty="0">
                <a:solidFill>
                  <a:srgbClr val="0070C0"/>
                </a:solidFill>
              </a:rPr>
              <a:t>Orchestration</a:t>
            </a:r>
            <a:r>
              <a:rPr lang="en-US" sz="1400" dirty="0"/>
              <a:t>: Orchestration is the process of coordinating multiple automation tasks. The output from one automation task can be used as input for another, allowing for a more complex and streamlined workflow. For example, to deploy a server, you may first need to provision network resources, and then use the output from that automation (network details) to deploy the server.</a:t>
            </a:r>
          </a:p>
        </p:txBody>
      </p:sp>
    </p:spTree>
    <p:extLst>
      <p:ext uri="{BB962C8B-B14F-4D97-AF65-F5344CB8AC3E}">
        <p14:creationId xmlns:p14="http://schemas.microsoft.com/office/powerpoint/2010/main" val="7275363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Azure</a:t>
            </a:r>
            <a:br>
              <a:rPr lang="en-US" dirty="0" smtClean="0"/>
            </a:br>
            <a:r>
              <a:rPr lang="en-US" b="1" dirty="0" err="1"/>
              <a:t>DevSecOps</a:t>
            </a:r>
            <a:r>
              <a:rPr lang="en-US" b="1" dirty="0"/>
              <a:t> for infrastructure as code (</a:t>
            </a:r>
            <a:r>
              <a:rPr lang="en-US" b="1" dirty="0" err="1"/>
              <a:t>IaC</a:t>
            </a:r>
            <a:r>
              <a:rPr lang="en-US" b="1" dirty="0"/>
              <a:t>)</a:t>
            </a:r>
            <a:br>
              <a:rPr lang="en-US" b="1" dirty="0"/>
            </a:br>
            <a:endParaRPr lang="en-US" dirty="0"/>
          </a:p>
        </p:txBody>
      </p:sp>
      <p:pic>
        <p:nvPicPr>
          <p:cNvPr id="3" name="Content Placeholder 2"/>
          <p:cNvPicPr>
            <a:picLocks noGrp="1" noChangeAspect="1"/>
          </p:cNvPicPr>
          <p:nvPr>
            <p:ph idx="1"/>
          </p:nvPr>
        </p:nvPicPr>
        <p:blipFill>
          <a:blip r:embed="rId3"/>
          <a:stretch>
            <a:fillRect/>
          </a:stretch>
        </p:blipFill>
        <p:spPr>
          <a:xfrm>
            <a:off x="1238250" y="1690688"/>
            <a:ext cx="9715500" cy="4229100"/>
          </a:xfrm>
          <a:prstGeom prst="rect">
            <a:avLst/>
          </a:prstGeom>
        </p:spPr>
      </p:pic>
      <p:sp>
        <p:nvSpPr>
          <p:cNvPr id="5" name="AutoShape 4" descr="OpenStack Cloud Softwa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96540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31846B2-0E0C-174C-8D69-DB19736D1380}"/>
              </a:ext>
            </a:extLst>
          </p:cNvPr>
          <p:cNvSpPr>
            <a:spLocks noGrp="1"/>
          </p:cNvSpPr>
          <p:nvPr>
            <p:ph type="ctrTitle"/>
          </p:nvPr>
        </p:nvSpPr>
        <p:spPr>
          <a:xfrm>
            <a:off x="879230" y="2565337"/>
            <a:ext cx="8264769" cy="1381188"/>
          </a:xfrm>
        </p:spPr>
        <p:txBody>
          <a:bodyPr anchor="ctr">
            <a:normAutofit/>
          </a:bodyPr>
          <a:lstStyle/>
          <a:p>
            <a:pPr algn="just"/>
            <a:r>
              <a:rPr lang="en-US" sz="4000" dirty="0">
                <a:solidFill>
                  <a:schemeClr val="bg2"/>
                </a:solidFill>
              </a:rPr>
              <a:t>Amazon Web </a:t>
            </a:r>
            <a:r>
              <a:rPr lang="en-US" sz="4000" dirty="0" smtClean="0">
                <a:solidFill>
                  <a:schemeClr val="bg2"/>
                </a:solidFill>
              </a:rPr>
              <a:t>Services</a:t>
            </a:r>
            <a:endParaRPr lang="en-US" sz="4000" dirty="0">
              <a:solidFill>
                <a:schemeClr val="bg2"/>
              </a:solidFill>
            </a:endParaRPr>
          </a:p>
        </p:txBody>
      </p:sp>
      <p:sp>
        <p:nvSpPr>
          <p:cNvPr id="3" name="Subtitle 2">
            <a:extLst>
              <a:ext uri="{FF2B5EF4-FFF2-40B4-BE49-F238E27FC236}">
                <a16:creationId xmlns:a16="http://schemas.microsoft.com/office/drawing/2014/main" id="{9A4D9E74-78F0-7B49-97EE-4923F9E50B2E}"/>
              </a:ext>
            </a:extLst>
          </p:cNvPr>
          <p:cNvSpPr>
            <a:spLocks noGrp="1"/>
          </p:cNvSpPr>
          <p:nvPr>
            <p:ph type="subTitle" idx="1"/>
          </p:nvPr>
        </p:nvSpPr>
        <p:spPr>
          <a:xfrm>
            <a:off x="1524000" y="4495800"/>
            <a:ext cx="9144000" cy="762000"/>
          </a:xfrm>
        </p:spPr>
        <p:txBody>
          <a:bodyPr>
            <a:normAutofit/>
          </a:bodyPr>
          <a:lstStyle/>
          <a:p>
            <a:r>
              <a:rPr lang="en-US" sz="1800" dirty="0" smtClean="0"/>
              <a:t>PDS</a:t>
            </a:r>
            <a:endParaRPr lang="en-US" sz="1800" dirty="0"/>
          </a:p>
        </p:txBody>
      </p:sp>
      <p:sp>
        <p:nvSpPr>
          <p:cNvPr id="4" name="Footer Placeholder 3">
            <a:extLst>
              <a:ext uri="{FF2B5EF4-FFF2-40B4-BE49-F238E27FC236}">
                <a16:creationId xmlns:a16="http://schemas.microsoft.com/office/drawing/2014/main" id="{A8613E2B-95E9-EC4C-961F-B0D475BE8AB5}"/>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FEC3278E-459A-4341-A869-C98CE69C11B6}"/>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13</a:t>
            </a:fld>
            <a:endParaRPr lang="en-GB">
              <a:solidFill>
                <a:schemeClr val="tx1"/>
              </a:solidFill>
            </a:endParaRPr>
          </a:p>
        </p:txBody>
      </p:sp>
    </p:spTree>
    <p:extLst>
      <p:ext uri="{BB962C8B-B14F-4D97-AF65-F5344CB8AC3E}">
        <p14:creationId xmlns:p14="http://schemas.microsoft.com/office/powerpoint/2010/main" val="31985754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The early days</a:t>
            </a:r>
          </a:p>
        </p:txBody>
      </p:sp>
      <p:sp>
        <p:nvSpPr>
          <p:cNvPr id="3" name="Content Placeholder 2"/>
          <p:cNvSpPr>
            <a:spLocks noGrp="1"/>
          </p:cNvSpPr>
          <p:nvPr>
            <p:ph idx="1"/>
          </p:nvPr>
        </p:nvSpPr>
        <p:spPr>
          <a:xfrm>
            <a:off x="708409" y="1690688"/>
            <a:ext cx="10645391" cy="4532312"/>
          </a:xfrm>
        </p:spPr>
        <p:txBody>
          <a:bodyPr>
            <a:normAutofit/>
          </a:bodyPr>
          <a:lstStyle/>
          <a:p>
            <a:r>
              <a:rPr lang="en-US" dirty="0"/>
              <a:t>Cloud computing: A new term for a concept that has been around since the 1960s</a:t>
            </a:r>
          </a:p>
          <a:p>
            <a:r>
              <a:rPr lang="en-US" dirty="0"/>
              <a:t>Who invented it?</a:t>
            </a:r>
          </a:p>
          <a:p>
            <a:r>
              <a:rPr lang="en-US" dirty="0"/>
              <a:t>No agreement. Some candidates:</a:t>
            </a:r>
          </a:p>
          <a:p>
            <a:pPr lvl="1"/>
            <a:r>
              <a:rPr lang="en-US" dirty="0"/>
              <a:t>John McCarthy (Stanford professor and inventor of Lisp; proposed the 'service bureau' model in 1961)</a:t>
            </a:r>
          </a:p>
          <a:p>
            <a:pPr lvl="1"/>
            <a:r>
              <a:rPr lang="en-US" dirty="0"/>
              <a:t>J.C.R. </a:t>
            </a:r>
            <a:r>
              <a:rPr lang="en-US" dirty="0" err="1"/>
              <a:t>Licklider</a:t>
            </a:r>
            <a:r>
              <a:rPr lang="en-US" dirty="0"/>
              <a:t> (contributed key ideas to ARPANET; published a memo on the "Intergalactic Computer Network" in 1963)</a:t>
            </a:r>
          </a:p>
          <a:p>
            <a:pPr lvl="1"/>
            <a:r>
              <a:rPr lang="en-US" dirty="0"/>
              <a:t>Douglas Parkhill (published a book on "The Challenge of the Computer Utility" in 1966)</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Becoming a cloud provider</a:t>
            </a:r>
          </a:p>
        </p:txBody>
      </p:sp>
      <p:sp>
        <p:nvSpPr>
          <p:cNvPr id="3" name="Content Placeholder 2"/>
          <p:cNvSpPr>
            <a:spLocks noGrp="1"/>
          </p:cNvSpPr>
          <p:nvPr>
            <p:ph idx="1"/>
          </p:nvPr>
        </p:nvSpPr>
        <p:spPr>
          <a:xfrm>
            <a:off x="952495" y="3876099"/>
            <a:ext cx="9802915" cy="2662813"/>
          </a:xfrm>
        </p:spPr>
        <p:txBody>
          <a:bodyPr/>
          <a:lstStyle/>
          <a:p>
            <a:r>
              <a:rPr lang="en-US" dirty="0"/>
              <a:t>Early 2000s: Phenomenal growth of web services</a:t>
            </a:r>
          </a:p>
          <a:p>
            <a:pPr lvl="1"/>
            <a:r>
              <a:rPr lang="en-US" dirty="0"/>
              <a:t>Many large Internet companies deploy huge data centers, develop scalable software infrastructure to run them</a:t>
            </a:r>
          </a:p>
          <a:p>
            <a:pPr lvl="1"/>
            <a:r>
              <a:rPr lang="en-US" dirty="0"/>
              <a:t>Due to economies of scale, these companies were now </a:t>
            </a:r>
            <a:br>
              <a:rPr lang="en-US" dirty="0"/>
            </a:br>
            <a:r>
              <a:rPr lang="en-US" dirty="0"/>
              <a:t>able to run computation very cheaply</a:t>
            </a:r>
          </a:p>
          <a:p>
            <a:pPr lvl="1"/>
            <a:r>
              <a:rPr lang="en-US" dirty="0"/>
              <a:t>What else can we do with this?</a:t>
            </a:r>
          </a:p>
          <a:p>
            <a:pPr>
              <a:buNone/>
            </a:pPr>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15</a:t>
            </a:fld>
            <a:endParaRPr lang="en-GB"/>
          </a:p>
        </p:txBody>
      </p:sp>
      <p:graphicFrame>
        <p:nvGraphicFramePr>
          <p:cNvPr id="6" name="Table 5"/>
          <p:cNvGraphicFramePr>
            <a:graphicFrameLocks noGrp="1"/>
          </p:cNvGraphicFramePr>
          <p:nvPr>
            <p:extLst>
              <p:ext uri="{D42A27DB-BD31-4B8C-83A1-F6EECF244321}">
                <p14:modId xmlns:p14="http://schemas.microsoft.com/office/powerpoint/2010/main" val="2672750504"/>
              </p:ext>
            </p:extLst>
          </p:nvPr>
        </p:nvGraphicFramePr>
        <p:xfrm>
          <a:off x="2057005" y="1577499"/>
          <a:ext cx="7174524" cy="1630680"/>
        </p:xfrm>
        <a:graphic>
          <a:graphicData uri="http://schemas.openxmlformats.org/drawingml/2006/table">
            <a:tbl>
              <a:tblPr firstRow="1" bandRow="1">
                <a:tableStyleId>{5C22544A-7EE6-4342-B048-85BDC9FD1C3A}</a:tableStyleId>
              </a:tblPr>
              <a:tblGrid>
                <a:gridCol w="1607738">
                  <a:extLst>
                    <a:ext uri="{9D8B030D-6E8A-4147-A177-3AD203B41FA5}">
                      <a16:colId xmlns:a16="http://schemas.microsoft.com/office/drawing/2014/main" val="20000"/>
                    </a:ext>
                  </a:extLst>
                </a:gridCol>
                <a:gridCol w="2391507">
                  <a:extLst>
                    <a:ext uri="{9D8B030D-6E8A-4147-A177-3AD203B41FA5}">
                      <a16:colId xmlns:a16="http://schemas.microsoft.com/office/drawing/2014/main" val="20001"/>
                    </a:ext>
                  </a:extLst>
                </a:gridCol>
                <a:gridCol w="2321170">
                  <a:extLst>
                    <a:ext uri="{9D8B030D-6E8A-4147-A177-3AD203B41FA5}">
                      <a16:colId xmlns:a16="http://schemas.microsoft.com/office/drawing/2014/main" val="20002"/>
                    </a:ext>
                  </a:extLst>
                </a:gridCol>
                <a:gridCol w="854109">
                  <a:extLst>
                    <a:ext uri="{9D8B030D-6E8A-4147-A177-3AD203B41FA5}">
                      <a16:colId xmlns:a16="http://schemas.microsoft.com/office/drawing/2014/main" val="20003"/>
                    </a:ext>
                  </a:extLst>
                </a:gridCol>
              </a:tblGrid>
              <a:tr h="370840">
                <a:tc>
                  <a:txBody>
                    <a:bodyPr/>
                    <a:lstStyle/>
                    <a:p>
                      <a:pPr algn="ctr"/>
                      <a:r>
                        <a:rPr lang="en-US" sz="1400" dirty="0"/>
                        <a:t>Technology</a:t>
                      </a:r>
                    </a:p>
                  </a:txBody>
                  <a:tcPr/>
                </a:tc>
                <a:tc>
                  <a:txBody>
                    <a:bodyPr/>
                    <a:lstStyle/>
                    <a:p>
                      <a:pPr algn="ctr"/>
                      <a:r>
                        <a:rPr lang="en-US" sz="1400"/>
                        <a:t>Cost in medium DC</a:t>
                      </a:r>
                      <a:br>
                        <a:rPr lang="en-US" sz="1400"/>
                      </a:br>
                      <a:r>
                        <a:rPr lang="en-US" sz="1400"/>
                        <a:t>(~1,000</a:t>
                      </a:r>
                      <a:r>
                        <a:rPr lang="en-US" sz="1400" baseline="0"/>
                        <a:t> servers)</a:t>
                      </a:r>
                      <a:endParaRPr lang="en-US" sz="1400"/>
                    </a:p>
                  </a:txBody>
                  <a:tcPr/>
                </a:tc>
                <a:tc>
                  <a:txBody>
                    <a:bodyPr/>
                    <a:lstStyle/>
                    <a:p>
                      <a:pPr algn="ctr"/>
                      <a:r>
                        <a:rPr lang="en-US" sz="1400"/>
                        <a:t>Cost in large DC (~50,000 servers)</a:t>
                      </a:r>
                    </a:p>
                  </a:txBody>
                  <a:tcPr/>
                </a:tc>
                <a:tc>
                  <a:txBody>
                    <a:bodyPr/>
                    <a:lstStyle/>
                    <a:p>
                      <a:pPr algn="ctr"/>
                      <a:r>
                        <a:rPr lang="en-US" sz="1400"/>
                        <a:t>Ratio</a:t>
                      </a:r>
                    </a:p>
                  </a:txBody>
                  <a:tcPr/>
                </a:tc>
                <a:extLst>
                  <a:ext uri="{0D108BD9-81ED-4DB2-BD59-A6C34878D82A}">
                    <a16:rowId xmlns:a16="http://schemas.microsoft.com/office/drawing/2014/main" val="10000"/>
                  </a:ext>
                </a:extLst>
              </a:tr>
              <a:tr h="370840">
                <a:tc>
                  <a:txBody>
                    <a:bodyPr/>
                    <a:lstStyle/>
                    <a:p>
                      <a:r>
                        <a:rPr lang="en-US" sz="1400"/>
                        <a:t>Network</a:t>
                      </a:r>
                    </a:p>
                  </a:txBody>
                  <a:tcPr/>
                </a:tc>
                <a:tc>
                  <a:txBody>
                    <a:bodyPr/>
                    <a:lstStyle/>
                    <a:p>
                      <a:r>
                        <a:rPr lang="en-US" sz="1400"/>
                        <a:t>$95 per Mbit/sec/month</a:t>
                      </a:r>
                    </a:p>
                  </a:txBody>
                  <a:tcPr/>
                </a:tc>
                <a:tc>
                  <a:txBody>
                    <a:bodyPr/>
                    <a:lstStyle/>
                    <a:p>
                      <a:r>
                        <a:rPr lang="en-US" sz="1400"/>
                        <a:t>$13</a:t>
                      </a:r>
                      <a:r>
                        <a:rPr lang="en-US" sz="1400" baseline="0"/>
                        <a:t> per Mbit/sec/month</a:t>
                      </a:r>
                      <a:endParaRPr lang="en-US" sz="1400"/>
                    </a:p>
                  </a:txBody>
                  <a:tcPr/>
                </a:tc>
                <a:tc>
                  <a:txBody>
                    <a:bodyPr/>
                    <a:lstStyle/>
                    <a:p>
                      <a:pPr algn="ctr"/>
                      <a:r>
                        <a:rPr lang="en-US" sz="1400"/>
                        <a:t>7.1</a:t>
                      </a:r>
                    </a:p>
                  </a:txBody>
                  <a:tcPr/>
                </a:tc>
                <a:extLst>
                  <a:ext uri="{0D108BD9-81ED-4DB2-BD59-A6C34878D82A}">
                    <a16:rowId xmlns:a16="http://schemas.microsoft.com/office/drawing/2014/main" val="10001"/>
                  </a:ext>
                </a:extLst>
              </a:tr>
              <a:tr h="370840">
                <a:tc>
                  <a:txBody>
                    <a:bodyPr/>
                    <a:lstStyle/>
                    <a:p>
                      <a:r>
                        <a:rPr lang="en-US" sz="1400"/>
                        <a:t>Storage</a:t>
                      </a:r>
                    </a:p>
                  </a:txBody>
                  <a:tcPr/>
                </a:tc>
                <a:tc>
                  <a:txBody>
                    <a:bodyPr/>
                    <a:lstStyle/>
                    <a:p>
                      <a:r>
                        <a:rPr lang="en-US" sz="1400"/>
                        <a:t>$2.20 per GByte/month</a:t>
                      </a:r>
                    </a:p>
                  </a:txBody>
                  <a:tcPr/>
                </a:tc>
                <a:tc>
                  <a:txBody>
                    <a:bodyPr/>
                    <a:lstStyle/>
                    <a:p>
                      <a:r>
                        <a:rPr lang="en-US" sz="1400"/>
                        <a:t>$0.40 per GByte/month</a:t>
                      </a:r>
                    </a:p>
                  </a:txBody>
                  <a:tcPr/>
                </a:tc>
                <a:tc>
                  <a:txBody>
                    <a:bodyPr/>
                    <a:lstStyle/>
                    <a:p>
                      <a:pPr algn="ctr"/>
                      <a:r>
                        <a:rPr lang="en-US" sz="1400"/>
                        <a:t>5.7</a:t>
                      </a:r>
                    </a:p>
                  </a:txBody>
                  <a:tcPr/>
                </a:tc>
                <a:extLst>
                  <a:ext uri="{0D108BD9-81ED-4DB2-BD59-A6C34878D82A}">
                    <a16:rowId xmlns:a16="http://schemas.microsoft.com/office/drawing/2014/main" val="10002"/>
                  </a:ext>
                </a:extLst>
              </a:tr>
              <a:tr h="370840">
                <a:tc>
                  <a:txBody>
                    <a:bodyPr/>
                    <a:lstStyle/>
                    <a:p>
                      <a:r>
                        <a:rPr lang="en-US" sz="1400"/>
                        <a:t>Administration</a:t>
                      </a:r>
                    </a:p>
                  </a:txBody>
                  <a:tcPr/>
                </a:tc>
                <a:tc>
                  <a:txBody>
                    <a:bodyPr/>
                    <a:lstStyle/>
                    <a:p>
                      <a:r>
                        <a:rPr lang="en-US" sz="1400"/>
                        <a:t>~140 servers/admin</a:t>
                      </a:r>
                    </a:p>
                  </a:txBody>
                  <a:tcPr/>
                </a:tc>
                <a:tc>
                  <a:txBody>
                    <a:bodyPr/>
                    <a:lstStyle/>
                    <a:p>
                      <a:r>
                        <a:rPr lang="en-US" sz="1400"/>
                        <a:t>&gt;1,000</a:t>
                      </a:r>
                      <a:r>
                        <a:rPr lang="en-US" sz="1400" baseline="0"/>
                        <a:t> servers/admin</a:t>
                      </a:r>
                      <a:endParaRPr lang="en-US" sz="1400"/>
                    </a:p>
                  </a:txBody>
                  <a:tcPr/>
                </a:tc>
                <a:tc>
                  <a:txBody>
                    <a:bodyPr/>
                    <a:lstStyle/>
                    <a:p>
                      <a:pPr algn="ctr"/>
                      <a:r>
                        <a:rPr lang="en-US" sz="1400" dirty="0"/>
                        <a:t>7.1</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6976636" y="3208179"/>
            <a:ext cx="2353528" cy="215444"/>
          </a:xfrm>
          <a:prstGeom prst="rect">
            <a:avLst/>
          </a:prstGeom>
          <a:noFill/>
        </p:spPr>
        <p:txBody>
          <a:bodyPr wrap="none" rtlCol="0">
            <a:spAutoFit/>
          </a:bodyPr>
          <a:lstStyle/>
          <a:p>
            <a:r>
              <a:rPr lang="en-US" sz="800" dirty="0"/>
              <a:t>Source: James Hamilton's Keynote, LADIS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Incentives</a:t>
            </a:r>
          </a:p>
        </p:txBody>
      </p:sp>
      <p:sp>
        <p:nvSpPr>
          <p:cNvPr id="3" name="Content Placeholder 2"/>
          <p:cNvSpPr>
            <a:spLocks noGrp="1"/>
          </p:cNvSpPr>
          <p:nvPr>
            <p:ph idx="1"/>
          </p:nvPr>
        </p:nvSpPr>
        <p:spPr>
          <a:xfrm>
            <a:off x="838200" y="1487008"/>
            <a:ext cx="10515600" cy="4583517"/>
          </a:xfrm>
        </p:spPr>
        <p:txBody>
          <a:bodyPr>
            <a:normAutofit/>
          </a:bodyPr>
          <a:lstStyle/>
          <a:p>
            <a:r>
              <a:rPr lang="en-US" dirty="0"/>
              <a:t>Idea: Use your existing data center to provide cloud services</a:t>
            </a:r>
          </a:p>
          <a:p>
            <a:r>
              <a:rPr lang="en-US" dirty="0"/>
              <a:t>Why is this a good idea?</a:t>
            </a:r>
            <a:endParaRPr lang="en-US" sz="1800" dirty="0"/>
          </a:p>
          <a:p>
            <a:r>
              <a:rPr lang="en-US" dirty="0"/>
              <a:t>Make a lot of money</a:t>
            </a:r>
          </a:p>
          <a:p>
            <a:pPr lvl="1"/>
            <a:r>
              <a:rPr lang="en-US" dirty="0"/>
              <a:t>Price advantage of 3x-7x </a:t>
            </a:r>
            <a:r>
              <a:rPr lang="en-US" dirty="0">
                <a:sym typeface="Symbol"/>
              </a:rPr>
              <a:t> Can offer services much cheaper than medium-size company and still make profit</a:t>
            </a:r>
          </a:p>
          <a:p>
            <a:r>
              <a:rPr lang="en-US" dirty="0">
                <a:sym typeface="Symbol"/>
              </a:rPr>
              <a:t>Leverage existing investment</a:t>
            </a:r>
          </a:p>
          <a:p>
            <a:pPr lvl="1"/>
            <a:r>
              <a:rPr lang="en-US" dirty="0">
                <a:sym typeface="Symbol"/>
              </a:rPr>
              <a:t>New revenue stream at low incremental cost (example: many Amazon AWS technologies were initially developed for Amazon's internal operations)</a:t>
            </a:r>
          </a:p>
          <a:p>
            <a:r>
              <a:rPr lang="en-US" dirty="0">
                <a:sym typeface="Symbol"/>
              </a:rPr>
              <a:t>Defend a franchise</a:t>
            </a:r>
          </a:p>
          <a:p>
            <a:pPr lvl="1"/>
            <a:r>
              <a:rPr lang="en-US" dirty="0">
                <a:sym typeface="Symbol"/>
              </a:rPr>
              <a:t>Example: Microsoft enterprise + development apps  Microsoft Azure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Incentives (continued)</a:t>
            </a:r>
          </a:p>
        </p:txBody>
      </p:sp>
      <p:sp>
        <p:nvSpPr>
          <p:cNvPr id="3" name="Content Placeholder 2"/>
          <p:cNvSpPr>
            <a:spLocks noGrp="1"/>
          </p:cNvSpPr>
          <p:nvPr>
            <p:ph idx="1"/>
          </p:nvPr>
        </p:nvSpPr>
        <p:spPr>
          <a:xfrm>
            <a:off x="838199" y="1578554"/>
            <a:ext cx="10632141" cy="4532312"/>
          </a:xfrm>
        </p:spPr>
        <p:txBody>
          <a:bodyPr>
            <a:normAutofit/>
          </a:bodyPr>
          <a:lstStyle/>
          <a:p>
            <a:r>
              <a:rPr lang="en-US" dirty="0"/>
              <a:t>Attack an incumbent</a:t>
            </a:r>
          </a:p>
          <a:p>
            <a:pPr lvl="1"/>
            <a:r>
              <a:rPr lang="en-US" dirty="0">
                <a:sym typeface="Symbol"/>
              </a:rPr>
              <a:t>Company with requisite datacenter may want to establish a 'beach head' before a '800 pound gorilla' emerges</a:t>
            </a:r>
            <a:br>
              <a:rPr lang="en-US" dirty="0">
                <a:sym typeface="Symbol"/>
              </a:rPr>
            </a:br>
            <a:endParaRPr lang="en-US" dirty="0">
              <a:sym typeface="Symbol"/>
            </a:endParaRPr>
          </a:p>
          <a:p>
            <a:r>
              <a:rPr lang="en-US" dirty="0">
                <a:sym typeface="Symbol"/>
              </a:rPr>
              <a:t>Leverage existing customer relationships</a:t>
            </a:r>
          </a:p>
          <a:p>
            <a:pPr lvl="1"/>
            <a:r>
              <a:rPr lang="en-US" dirty="0">
                <a:sym typeface="Symbol"/>
              </a:rPr>
              <a:t>IT service organizations like IBM Global Services have extensive customer relationships; provide anxiety-free migration path to existing customers</a:t>
            </a:r>
            <a:br>
              <a:rPr lang="en-US" dirty="0">
                <a:sym typeface="Symbol"/>
              </a:rPr>
            </a:br>
            <a:endParaRPr lang="en-US" dirty="0">
              <a:sym typeface="Symbol"/>
            </a:endParaRPr>
          </a:p>
          <a:p>
            <a:r>
              <a:rPr lang="en-US" dirty="0">
                <a:sym typeface="Symbol"/>
              </a:rPr>
              <a:t>Become a platform</a:t>
            </a:r>
          </a:p>
          <a:p>
            <a:pPr lvl="1"/>
            <a:r>
              <a:rPr lang="en-US" dirty="0">
                <a:sym typeface="Symbol"/>
              </a:rPr>
              <a:t>Example: Facebook's initiative to enable plug-in applications is a great fit for cloud computing</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The pioneers</a:t>
            </a:r>
          </a:p>
        </p:txBody>
      </p:sp>
      <p:sp>
        <p:nvSpPr>
          <p:cNvPr id="3" name="Content Placeholder 2"/>
          <p:cNvSpPr>
            <a:spLocks noGrp="1"/>
          </p:cNvSpPr>
          <p:nvPr>
            <p:ph idx="1"/>
          </p:nvPr>
        </p:nvSpPr>
        <p:spPr>
          <a:xfrm>
            <a:off x="941294" y="1567544"/>
            <a:ext cx="10412506" cy="4623707"/>
          </a:xfrm>
        </p:spPr>
        <p:txBody>
          <a:bodyPr>
            <a:normAutofit lnSpcReduction="10000"/>
          </a:bodyPr>
          <a:lstStyle/>
          <a:p>
            <a:r>
              <a:rPr lang="en-US" dirty="0"/>
              <a:t>Jul 2002: Amazon Web Services launched</a:t>
            </a:r>
          </a:p>
          <a:p>
            <a:pPr lvl="1"/>
            <a:r>
              <a:rPr lang="en-US" dirty="0"/>
              <a:t>Third-party sites can search and display products from Amazon's web site, add items to Amazon shopping carts</a:t>
            </a:r>
          </a:p>
          <a:p>
            <a:pPr lvl="1"/>
            <a:r>
              <a:rPr lang="en-US" dirty="0"/>
              <a:t>Available through XML and SOAP</a:t>
            </a:r>
          </a:p>
          <a:p>
            <a:r>
              <a:rPr lang="en-US" dirty="0"/>
              <a:t>Mar 2006: Amazon S3 launched</a:t>
            </a:r>
          </a:p>
          <a:p>
            <a:pPr lvl="1"/>
            <a:r>
              <a:rPr lang="en-US" dirty="0"/>
              <a:t>Innovative 'pay-per-use' pricing model, which is now the standard in cloud computing</a:t>
            </a:r>
          </a:p>
          <a:p>
            <a:pPr lvl="1"/>
            <a:r>
              <a:rPr lang="en-US" dirty="0"/>
              <a:t>Cheaper than many small/medium storage solutions: $0.15/GB/month of storage, $0.20/GB/month for traffic</a:t>
            </a:r>
          </a:p>
          <a:p>
            <a:pPr lvl="1"/>
            <a:r>
              <a:rPr lang="en-US" dirty="0"/>
              <a:t>Amazon no longer a pure retailer, entering technology space</a:t>
            </a:r>
          </a:p>
          <a:p>
            <a:r>
              <a:rPr lang="en-US" dirty="0"/>
              <a:t>Aug 2006: EC2 launched</a:t>
            </a:r>
          </a:p>
          <a:p>
            <a:pPr lvl="1"/>
            <a:r>
              <a:rPr lang="en-US" dirty="0"/>
              <a:t>Core computing infrastructure becomes available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Wide-spread adoption </a:t>
            </a:r>
          </a:p>
        </p:txBody>
      </p:sp>
      <p:sp>
        <p:nvSpPr>
          <p:cNvPr id="3" name="Content Placeholder 2"/>
          <p:cNvSpPr>
            <a:spLocks noGrp="1"/>
          </p:cNvSpPr>
          <p:nvPr>
            <p:ph idx="1"/>
          </p:nvPr>
        </p:nvSpPr>
        <p:spPr/>
        <p:txBody>
          <a:bodyPr>
            <a:normAutofit lnSpcReduction="10000"/>
          </a:bodyPr>
          <a:lstStyle/>
          <a:p>
            <a:r>
              <a:rPr lang="en-US" dirty="0"/>
              <a:t>Apr 2008: Google App Engine launched</a:t>
            </a:r>
          </a:p>
          <a:p>
            <a:pPr lvl="1"/>
            <a:r>
              <a:rPr lang="en-US" dirty="0"/>
              <a:t>Same building blocks Google uses for its own applications: </a:t>
            </a:r>
            <a:r>
              <a:rPr lang="en-US" dirty="0" err="1"/>
              <a:t>Bigtable</a:t>
            </a:r>
            <a:r>
              <a:rPr lang="en-US" dirty="0"/>
              <a:t> and GFS for storage, automatic scaling and load balancing, ...</a:t>
            </a:r>
          </a:p>
          <a:p>
            <a:pPr lvl="1"/>
            <a:endParaRPr lang="en-US" dirty="0"/>
          </a:p>
          <a:p>
            <a:r>
              <a:rPr lang="en-US" dirty="0"/>
              <a:t>Nov 2009: Windows Azure Beta launched</a:t>
            </a:r>
          </a:p>
          <a:p>
            <a:pPr lvl="1"/>
            <a:r>
              <a:rPr lang="en-US" dirty="0"/>
              <a:t>Becomes generally available in 21 countries in Feb 2010</a:t>
            </a:r>
          </a:p>
          <a:p>
            <a:pPr lvl="1"/>
            <a:r>
              <a:rPr lang="en-US" dirty="0"/>
              <a:t>Microsoft’s online services are gradually transitioning to Azure</a:t>
            </a:r>
          </a:p>
          <a:p>
            <a:pPr lvl="1"/>
            <a:endParaRPr lang="en-US" dirty="0"/>
          </a:p>
          <a:p>
            <a:r>
              <a:rPr lang="en-US" dirty="0"/>
              <a:t>Dec 2013: Google Compute Engine launched</a:t>
            </a:r>
          </a:p>
          <a:p>
            <a:pPr lvl="1"/>
            <a:r>
              <a:rPr lang="en-US" dirty="0"/>
              <a:t>Provides lower level support vs. App Engine, gives full set of services</a:t>
            </a:r>
          </a:p>
          <a:p>
            <a:pPr lvl="1"/>
            <a:r>
              <a:rPr lang="en-US" dirty="0"/>
              <a:t>Dramatically lower prices, quickly matched by AWS and Azure</a:t>
            </a:r>
          </a:p>
          <a:p>
            <a:pPr lvl="1"/>
            <a:endParaRPr lang="en-US" dirty="0"/>
          </a:p>
          <a:p>
            <a:pPr lvl="1">
              <a:buNone/>
            </a:pP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aws - Which tool is used to make deployment diagrams animated?"/>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9283" y="786950"/>
            <a:ext cx="11327457" cy="5649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42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One Set of Cloud Services: </a:t>
            </a:r>
            <a:br>
              <a:rPr lang="en-US" dirty="0"/>
            </a:br>
            <a:r>
              <a:rPr lang="en-US" dirty="0"/>
              <a:t>Amazon Web Services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de-DE"/>
              <a:t>University of Pennsylvania</a:t>
            </a:r>
            <a:endParaRPr lang="en-GB"/>
          </a:p>
        </p:txBody>
      </p:sp>
      <p:sp>
        <p:nvSpPr>
          <p:cNvPr id="5" name="Slide Number Placeholder 4"/>
          <p:cNvSpPr>
            <a:spLocks noGrp="1"/>
          </p:cNvSpPr>
          <p:nvPr>
            <p:ph type="sldNum" sz="quarter" idx="12"/>
          </p:nvPr>
        </p:nvSpPr>
        <p:spPr/>
        <p:txBody>
          <a:bodyPr/>
          <a:lstStyle/>
          <a:p>
            <a:fld id="{05072F42-4DFA-4725-86F9-7594E4AB4EB5}" type="slidenum">
              <a:rPr lang="en-GB" smtClean="0"/>
              <a:pPr/>
              <a:t>20</a:t>
            </a:fld>
            <a:endParaRPr lang="en-GB"/>
          </a:p>
        </p:txBody>
      </p:sp>
    </p:spTree>
    <p:extLst>
      <p:ext uri="{BB962C8B-B14F-4D97-AF65-F5344CB8AC3E}">
        <p14:creationId xmlns:p14="http://schemas.microsoft.com/office/powerpoint/2010/main" val="32215142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Why Amazon AWS and not             ?</a:t>
            </a:r>
          </a:p>
        </p:txBody>
      </p:sp>
      <p:sp>
        <p:nvSpPr>
          <p:cNvPr id="3" name="Content Placeholder 2"/>
          <p:cNvSpPr>
            <a:spLocks noGrp="1"/>
          </p:cNvSpPr>
          <p:nvPr>
            <p:ph idx="1"/>
          </p:nvPr>
        </p:nvSpPr>
        <p:spPr>
          <a:xfrm>
            <a:off x="838200" y="1487156"/>
            <a:ext cx="9448800" cy="4803112"/>
          </a:xfrm>
        </p:spPr>
        <p:txBody>
          <a:bodyPr>
            <a:normAutofit/>
          </a:bodyPr>
          <a:lstStyle/>
          <a:p>
            <a:r>
              <a:rPr lang="en-US" dirty="0"/>
              <a:t>Amazon is only one of several cloud providers</a:t>
            </a:r>
          </a:p>
          <a:p>
            <a:pPr lvl="1"/>
            <a:r>
              <a:rPr lang="en-US" dirty="0"/>
              <a:t>Others include Microsoft Azure, Google Cloud...</a:t>
            </a:r>
          </a:p>
          <a:p>
            <a:r>
              <a:rPr lang="en-US" dirty="0"/>
              <a:t>There is no common standard (yet)</a:t>
            </a:r>
          </a:p>
          <a:p>
            <a:pPr lvl="1"/>
            <a:r>
              <a:rPr lang="en-US" dirty="0"/>
              <a:t>Initially, MS and Google supported </a:t>
            </a:r>
            <a:r>
              <a:rPr lang="en-US" dirty="0" err="1"/>
              <a:t>PaaS</a:t>
            </a:r>
            <a:r>
              <a:rPr lang="en-US" dirty="0"/>
              <a:t> (.NET and Java, resp.)</a:t>
            </a:r>
          </a:p>
          <a:p>
            <a:pPr lvl="1"/>
            <a:r>
              <a:rPr lang="en-US" dirty="0"/>
              <a:t>Gradually each has grown to support both </a:t>
            </a:r>
            <a:r>
              <a:rPr lang="en-US" dirty="0" err="1"/>
              <a:t>IaaS</a:t>
            </a:r>
            <a:r>
              <a:rPr lang="en-US" dirty="0"/>
              <a:t> and </a:t>
            </a:r>
            <a:r>
              <a:rPr lang="en-US" dirty="0" err="1"/>
              <a:t>PaaS</a:t>
            </a:r>
            <a:endParaRPr lang="en-US" dirty="0"/>
          </a:p>
          <a:p>
            <a:pPr lvl="1"/>
            <a:r>
              <a:rPr lang="en-US" dirty="0"/>
              <a:t>AWS is PaaS/IaaS with a broad menu of choices</a:t>
            </a:r>
          </a:p>
          <a:p>
            <a:r>
              <a:rPr lang="en-US" dirty="0"/>
              <a:t>So we had to pick one specific provider</a:t>
            </a:r>
          </a:p>
          <a:p>
            <a:pPr lvl="1"/>
            <a:r>
              <a:rPr lang="en-US" dirty="0"/>
              <a:t>Amazon AWS is going to be used for the rest of this class</a:t>
            </a:r>
          </a:p>
          <a:p>
            <a:pPr lvl="2"/>
            <a:r>
              <a:rPr lang="en-US" dirty="0"/>
              <a:t>Amazon's only involvement is providing free AWS cycles/storage</a:t>
            </a:r>
          </a:p>
          <a:p>
            <a:pPr lvl="1"/>
            <a:r>
              <a:rPr lang="en-US" dirty="0"/>
              <a:t>Everything we do on AWS has an equivalent on Azure and GC</a:t>
            </a:r>
          </a:p>
        </p:txBody>
      </p:sp>
      <p:sp>
        <p:nvSpPr>
          <p:cNvPr id="6" name="Rectangle 5"/>
          <p:cNvSpPr/>
          <p:nvPr/>
        </p:nvSpPr>
        <p:spPr bwMode="auto">
          <a:xfrm>
            <a:off x="7116941" y="829811"/>
            <a:ext cx="1286141" cy="381837"/>
          </a:xfrm>
          <a:prstGeom prst="rect">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7" name="TextBox 6"/>
          <p:cNvSpPr txBox="1"/>
          <p:nvPr/>
        </p:nvSpPr>
        <p:spPr>
          <a:xfrm>
            <a:off x="8255165" y="110533"/>
            <a:ext cx="1493486" cy="461665"/>
          </a:xfrm>
          <a:prstGeom prst="rect">
            <a:avLst/>
          </a:prstGeom>
          <a:noFill/>
        </p:spPr>
        <p:txBody>
          <a:bodyPr wrap="none" rtlCol="0">
            <a:spAutoFit/>
          </a:bodyPr>
          <a:lstStyle/>
          <a:p>
            <a:r>
              <a:rPr lang="en-US" sz="1200"/>
              <a:t>Insert your favorite</a:t>
            </a:r>
            <a:br>
              <a:rPr lang="en-US" sz="1200"/>
            </a:br>
            <a:r>
              <a:rPr lang="en-US" sz="1200"/>
              <a:t>cloud here</a:t>
            </a:r>
          </a:p>
        </p:txBody>
      </p:sp>
      <p:cxnSp>
        <p:nvCxnSpPr>
          <p:cNvPr id="9" name="Straight Arrow Connector 8"/>
          <p:cNvCxnSpPr>
            <a:cxnSpLocks/>
            <a:stCxn id="7" idx="2"/>
          </p:cNvCxnSpPr>
          <p:nvPr/>
        </p:nvCxnSpPr>
        <p:spPr bwMode="auto">
          <a:xfrm flipH="1">
            <a:off x="7718612" y="572198"/>
            <a:ext cx="1283296" cy="153943"/>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br>
              <a:rPr lang="en-US" dirty="0"/>
            </a:br>
            <a:r>
              <a:rPr lang="en-US" dirty="0"/>
              <a:t>AWS?</a:t>
            </a:r>
          </a:p>
        </p:txBody>
      </p:sp>
      <p:sp>
        <p:nvSpPr>
          <p:cNvPr id="5" name="Footer Placeholder 4"/>
          <p:cNvSpPr>
            <a:spLocks noGrp="1"/>
          </p:cNvSpPr>
          <p:nvPr>
            <p:ph type="ftr" sz="quarter" idx="11"/>
          </p:nvPr>
        </p:nvSpPr>
        <p:spPr/>
        <p:txBody>
          <a:bodyPr/>
          <a:lstStyle/>
          <a:p>
            <a:r>
              <a:rPr lang="en-US"/>
              <a:t>University of Pennsylvania</a:t>
            </a:r>
            <a:endParaRPr lang="en-GB">
              <a:solidFill>
                <a:schemeClr val="tx1"/>
              </a:solidFill>
            </a:endParaRPr>
          </a:p>
        </p:txBody>
      </p:sp>
      <p:sp>
        <p:nvSpPr>
          <p:cNvPr id="4" name="Slide Number Placeholder 3"/>
          <p:cNvSpPr>
            <a:spLocks noGrp="1"/>
          </p:cNvSpPr>
          <p:nvPr>
            <p:ph type="sldNum" sz="quarter" idx="12"/>
          </p:nvPr>
        </p:nvSpPr>
        <p:spPr/>
        <p:txBody>
          <a:bodyPr/>
          <a:lstStyle/>
          <a:p>
            <a:fld id="{103F590D-1EE3-4679-BAB2-47D8C4772F51}" type="slidenum">
              <a:rPr lang="en-GB" smtClean="0"/>
              <a:pPr/>
              <a:t>22</a:t>
            </a:fld>
            <a:endParaRPr lang="en-GB"/>
          </a:p>
        </p:txBody>
      </p:sp>
      <p:pic>
        <p:nvPicPr>
          <p:cNvPr id="11" name="Picture 10">
            <a:extLst>
              <a:ext uri="{FF2B5EF4-FFF2-40B4-BE49-F238E27FC236}">
                <a16:creationId xmlns:a16="http://schemas.microsoft.com/office/drawing/2014/main" id="{3D4E20EE-6B57-CF48-9313-B36E7D5E8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666" y="0"/>
            <a:ext cx="9170334" cy="6858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CC7C4-08BB-8B40-8AEF-551CB51A97DA}"/>
              </a:ext>
            </a:extLst>
          </p:cNvPr>
          <p:cNvSpPr>
            <a:spLocks noGrp="1"/>
          </p:cNvSpPr>
          <p:nvPr>
            <p:ph type="title"/>
          </p:nvPr>
        </p:nvSpPr>
        <p:spPr/>
        <p:txBody>
          <a:bodyPr/>
          <a:lstStyle/>
          <a:p>
            <a:r>
              <a:rPr lang="en-US" dirty="0"/>
              <a:t>Categories of Functionality</a:t>
            </a:r>
          </a:p>
        </p:txBody>
      </p:sp>
      <p:sp>
        <p:nvSpPr>
          <p:cNvPr id="3" name="Content Placeholder 2">
            <a:extLst>
              <a:ext uri="{FF2B5EF4-FFF2-40B4-BE49-F238E27FC236}">
                <a16:creationId xmlns:a16="http://schemas.microsoft.com/office/drawing/2014/main" id="{17ABAFCD-F46A-7E44-BD04-D162C44DF57E}"/>
              </a:ext>
            </a:extLst>
          </p:cNvPr>
          <p:cNvSpPr>
            <a:spLocks noGrp="1"/>
          </p:cNvSpPr>
          <p:nvPr>
            <p:ph idx="1"/>
          </p:nvPr>
        </p:nvSpPr>
        <p:spPr>
          <a:xfrm>
            <a:off x="838200" y="1825625"/>
            <a:ext cx="5253318" cy="4351338"/>
          </a:xfrm>
        </p:spPr>
        <p:txBody>
          <a:bodyPr>
            <a:normAutofit lnSpcReduction="10000"/>
          </a:bodyPr>
          <a:lstStyle/>
          <a:p>
            <a:r>
              <a:rPr lang="en-US" dirty="0">
                <a:highlight>
                  <a:srgbClr val="FFFF00"/>
                </a:highlight>
              </a:rPr>
              <a:t>Compute</a:t>
            </a:r>
          </a:p>
          <a:p>
            <a:r>
              <a:rPr lang="en-US" dirty="0">
                <a:highlight>
                  <a:srgbClr val="FFFF00"/>
                </a:highlight>
              </a:rPr>
              <a:t>Storage</a:t>
            </a:r>
          </a:p>
          <a:p>
            <a:r>
              <a:rPr lang="en-US" dirty="0">
                <a:highlight>
                  <a:srgbClr val="FFFF00"/>
                </a:highlight>
              </a:rPr>
              <a:t>Database</a:t>
            </a:r>
          </a:p>
          <a:p>
            <a:r>
              <a:rPr lang="en-US" dirty="0"/>
              <a:t>Migration</a:t>
            </a:r>
          </a:p>
          <a:p>
            <a:r>
              <a:rPr lang="en-US" dirty="0">
                <a:highlight>
                  <a:srgbClr val="FFFF00"/>
                </a:highlight>
              </a:rPr>
              <a:t>Networking</a:t>
            </a:r>
            <a:r>
              <a:rPr lang="en-US" dirty="0"/>
              <a:t> and </a:t>
            </a:r>
            <a:r>
              <a:rPr lang="en-US" dirty="0">
                <a:highlight>
                  <a:srgbClr val="FFFF00"/>
                </a:highlight>
              </a:rPr>
              <a:t>Content</a:t>
            </a:r>
            <a:r>
              <a:rPr lang="en-US" dirty="0"/>
              <a:t> </a:t>
            </a:r>
            <a:r>
              <a:rPr lang="en-US" dirty="0">
                <a:highlight>
                  <a:srgbClr val="FFFF00"/>
                </a:highlight>
              </a:rPr>
              <a:t>Delivery</a:t>
            </a:r>
          </a:p>
          <a:p>
            <a:r>
              <a:rPr lang="en-US" dirty="0"/>
              <a:t>Developer Tools</a:t>
            </a:r>
          </a:p>
          <a:p>
            <a:r>
              <a:rPr lang="en-US" dirty="0"/>
              <a:t>Management Tools</a:t>
            </a:r>
          </a:p>
          <a:p>
            <a:r>
              <a:rPr lang="en-US" dirty="0"/>
              <a:t>Media Services</a:t>
            </a:r>
          </a:p>
          <a:p>
            <a:r>
              <a:rPr lang="en-US" dirty="0">
                <a:highlight>
                  <a:srgbClr val="FFFF00"/>
                </a:highlight>
              </a:rPr>
              <a:t>Machine</a:t>
            </a:r>
            <a:r>
              <a:rPr lang="en-US" dirty="0"/>
              <a:t> </a:t>
            </a:r>
            <a:r>
              <a:rPr lang="en-US" dirty="0">
                <a:highlight>
                  <a:srgbClr val="FFFF00"/>
                </a:highlight>
              </a:rPr>
              <a:t>Learning</a:t>
            </a:r>
          </a:p>
          <a:p>
            <a:endParaRPr lang="en-US" dirty="0"/>
          </a:p>
          <a:p>
            <a:endParaRPr lang="en-US" dirty="0"/>
          </a:p>
        </p:txBody>
      </p:sp>
      <p:sp>
        <p:nvSpPr>
          <p:cNvPr id="6" name="Content Placeholder 2">
            <a:extLst>
              <a:ext uri="{FF2B5EF4-FFF2-40B4-BE49-F238E27FC236}">
                <a16:creationId xmlns:a16="http://schemas.microsoft.com/office/drawing/2014/main" id="{F2DE4BD0-51D8-DA4D-962C-39DF02FDCE91}"/>
              </a:ext>
            </a:extLst>
          </p:cNvPr>
          <p:cNvSpPr txBox="1">
            <a:spLocks/>
          </p:cNvSpPr>
          <p:nvPr/>
        </p:nvSpPr>
        <p:spPr>
          <a:xfrm>
            <a:off x="6530788" y="1825625"/>
            <a:ext cx="5253318"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Tx/>
              <a:buSzTx/>
            </a:pPr>
            <a:r>
              <a:rPr lang="en-US" dirty="0"/>
              <a:t>Analytics</a:t>
            </a:r>
          </a:p>
          <a:p>
            <a:pPr fontAlgn="auto">
              <a:spcAft>
                <a:spcPts val="0"/>
              </a:spcAft>
              <a:buClrTx/>
              <a:buSzTx/>
            </a:pPr>
            <a:r>
              <a:rPr lang="en-US" dirty="0">
                <a:highlight>
                  <a:srgbClr val="FFFF00"/>
                </a:highlight>
              </a:rPr>
              <a:t>Security</a:t>
            </a:r>
            <a:r>
              <a:rPr lang="en-US" dirty="0"/>
              <a:t>, </a:t>
            </a:r>
            <a:r>
              <a:rPr lang="en-US" dirty="0">
                <a:highlight>
                  <a:srgbClr val="FFFF00"/>
                </a:highlight>
              </a:rPr>
              <a:t>Identity</a:t>
            </a:r>
            <a:r>
              <a:rPr lang="en-US" dirty="0"/>
              <a:t>, Compliance</a:t>
            </a:r>
          </a:p>
          <a:p>
            <a:pPr fontAlgn="auto">
              <a:spcAft>
                <a:spcPts val="0"/>
              </a:spcAft>
              <a:buClrTx/>
              <a:buSzTx/>
            </a:pPr>
            <a:r>
              <a:rPr lang="en-US" dirty="0">
                <a:highlight>
                  <a:srgbClr val="FFFF00"/>
                </a:highlight>
              </a:rPr>
              <a:t>Mobile</a:t>
            </a:r>
            <a:r>
              <a:rPr lang="en-US" dirty="0"/>
              <a:t> </a:t>
            </a:r>
            <a:r>
              <a:rPr lang="en-US" dirty="0">
                <a:highlight>
                  <a:srgbClr val="FFFF00"/>
                </a:highlight>
              </a:rPr>
              <a:t>Services</a:t>
            </a:r>
          </a:p>
          <a:p>
            <a:pPr fontAlgn="auto">
              <a:spcAft>
                <a:spcPts val="0"/>
              </a:spcAft>
              <a:buClrTx/>
              <a:buSzTx/>
            </a:pPr>
            <a:r>
              <a:rPr lang="en-US" dirty="0"/>
              <a:t>AR &amp; VR</a:t>
            </a:r>
          </a:p>
          <a:p>
            <a:pPr fontAlgn="auto">
              <a:spcAft>
                <a:spcPts val="0"/>
              </a:spcAft>
              <a:buClrTx/>
              <a:buSzTx/>
            </a:pPr>
            <a:r>
              <a:rPr lang="en-US" dirty="0"/>
              <a:t>Application Integration</a:t>
            </a:r>
          </a:p>
          <a:p>
            <a:pPr fontAlgn="auto">
              <a:spcAft>
                <a:spcPts val="0"/>
              </a:spcAft>
              <a:buClrTx/>
              <a:buSzTx/>
            </a:pPr>
            <a:r>
              <a:rPr lang="en-US" dirty="0"/>
              <a:t>Customer Engagement</a:t>
            </a:r>
          </a:p>
          <a:p>
            <a:pPr fontAlgn="auto">
              <a:spcAft>
                <a:spcPts val="0"/>
              </a:spcAft>
              <a:buClrTx/>
              <a:buSzTx/>
            </a:pPr>
            <a:r>
              <a:rPr lang="en-US" dirty="0"/>
              <a:t>Business Productivity</a:t>
            </a:r>
          </a:p>
          <a:p>
            <a:pPr fontAlgn="auto">
              <a:spcAft>
                <a:spcPts val="0"/>
              </a:spcAft>
              <a:buClrTx/>
              <a:buSzTx/>
            </a:pPr>
            <a:r>
              <a:rPr lang="en-US" dirty="0"/>
              <a:t>Desktops and App Streaming</a:t>
            </a:r>
          </a:p>
          <a:p>
            <a:pPr fontAlgn="auto">
              <a:spcAft>
                <a:spcPts val="0"/>
              </a:spcAft>
              <a:buClrTx/>
              <a:buSzTx/>
            </a:pPr>
            <a:r>
              <a:rPr lang="en-US" dirty="0">
                <a:highlight>
                  <a:srgbClr val="FFFF00"/>
                </a:highlight>
              </a:rPr>
              <a:t>Internet</a:t>
            </a:r>
            <a:r>
              <a:rPr lang="en-US" dirty="0"/>
              <a:t> </a:t>
            </a:r>
            <a:r>
              <a:rPr lang="en-US" dirty="0">
                <a:highlight>
                  <a:srgbClr val="FFFF00"/>
                </a:highlight>
              </a:rPr>
              <a:t>of</a:t>
            </a:r>
            <a:r>
              <a:rPr lang="en-US" dirty="0"/>
              <a:t> </a:t>
            </a:r>
            <a:r>
              <a:rPr lang="en-US" dirty="0">
                <a:highlight>
                  <a:srgbClr val="FFFF00"/>
                </a:highlight>
              </a:rPr>
              <a:t>Things</a:t>
            </a:r>
          </a:p>
          <a:p>
            <a:pPr fontAlgn="auto">
              <a:spcAft>
                <a:spcPts val="0"/>
              </a:spcAft>
              <a:buClrTx/>
              <a:buSzTx/>
            </a:pPr>
            <a:r>
              <a:rPr lang="en-US" dirty="0"/>
              <a:t>Game Development</a:t>
            </a:r>
          </a:p>
          <a:p>
            <a:pPr fontAlgn="auto">
              <a:spcAft>
                <a:spcPts val="0"/>
              </a:spcAft>
              <a:buClrTx/>
              <a:buSzTx/>
            </a:pPr>
            <a:endParaRPr lang="en-US" dirty="0"/>
          </a:p>
          <a:p>
            <a:pPr fontAlgn="auto">
              <a:spcAft>
                <a:spcPts val="0"/>
              </a:spcAft>
              <a:buClrTx/>
              <a:buSzTx/>
            </a:pPr>
            <a:endParaRPr lang="en-US" dirty="0"/>
          </a:p>
          <a:p>
            <a:pPr fontAlgn="auto">
              <a:spcAft>
                <a:spcPts val="0"/>
              </a:spcAft>
              <a:buClrTx/>
              <a:buSzTx/>
            </a:pPr>
            <a:endParaRPr lang="en-US" dirty="0"/>
          </a:p>
        </p:txBody>
      </p:sp>
    </p:spTree>
    <p:extLst>
      <p:ext uri="{BB962C8B-B14F-4D97-AF65-F5344CB8AC3E}">
        <p14:creationId xmlns:p14="http://schemas.microsoft.com/office/powerpoint/2010/main" val="3528699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Architectures</a:t>
            </a:r>
          </a:p>
        </p:txBody>
      </p:sp>
      <p:sp>
        <p:nvSpPr>
          <p:cNvPr id="3" name="Content Placeholder 2"/>
          <p:cNvSpPr>
            <a:spLocks noGrp="1"/>
          </p:cNvSpPr>
          <p:nvPr>
            <p:ph idx="1"/>
          </p:nvPr>
        </p:nvSpPr>
        <p:spPr>
          <a:xfrm>
            <a:off x="645458" y="1519518"/>
            <a:ext cx="11013141" cy="4911427"/>
          </a:xfrm>
        </p:spPr>
        <p:txBody>
          <a:bodyPr>
            <a:normAutofit lnSpcReduction="10000"/>
          </a:bodyPr>
          <a:lstStyle/>
          <a:p>
            <a:r>
              <a:rPr lang="en-US" dirty="0"/>
              <a:t>Many ways to combine data with code to get something done:</a:t>
            </a:r>
          </a:p>
          <a:p>
            <a:r>
              <a:rPr lang="en-US" dirty="0"/>
              <a:t>Mainframe computer running monolithic code with dumb terminals</a:t>
            </a:r>
          </a:p>
          <a:p>
            <a:pPr lvl="1"/>
            <a:r>
              <a:rPr lang="en-US" dirty="0"/>
              <a:t>Real time functionality (CRUD = Create, Retrieve, Update, Delete)</a:t>
            </a:r>
          </a:p>
          <a:p>
            <a:pPr lvl="1"/>
            <a:r>
              <a:rPr lang="en-US" dirty="0"/>
              <a:t>Batch functionality (Jobs, schedulers, reporting, </a:t>
            </a:r>
            <a:r>
              <a:rPr lang="en-US" dirty="0" err="1"/>
              <a:t>etc</a:t>
            </a:r>
            <a:r>
              <a:rPr lang="en-US" dirty="0"/>
              <a:t>) </a:t>
            </a:r>
          </a:p>
          <a:p>
            <a:r>
              <a:rPr lang="en-US" dirty="0"/>
              <a:t>Client/Server (2 Tier)</a:t>
            </a:r>
          </a:p>
          <a:p>
            <a:pPr lvl="1"/>
            <a:r>
              <a:rPr lang="en-US" dirty="0"/>
              <a:t>Windows (thick) client server backend</a:t>
            </a:r>
          </a:p>
          <a:p>
            <a:pPr lvl="1"/>
            <a:r>
              <a:rPr lang="en-US" dirty="0"/>
              <a:t>Different machines</a:t>
            </a:r>
          </a:p>
          <a:p>
            <a:pPr lvl="1"/>
            <a:r>
              <a:rPr lang="en-US" dirty="0"/>
              <a:t>Variant was thin client</a:t>
            </a:r>
          </a:p>
          <a:p>
            <a:r>
              <a:rPr lang="en-US" dirty="0"/>
              <a:t>Client/Server (3 Tier)</a:t>
            </a:r>
          </a:p>
          <a:p>
            <a:pPr lvl="1"/>
            <a:r>
              <a:rPr lang="en-US" dirty="0"/>
              <a:t>Separation of client code from business logic from data</a:t>
            </a:r>
          </a:p>
          <a:p>
            <a:pPr lvl="1"/>
            <a:r>
              <a:rPr lang="en-US" dirty="0"/>
              <a:t>Business logic could go into the database </a:t>
            </a:r>
          </a:p>
          <a:p>
            <a:pPr lvl="1"/>
            <a:r>
              <a:rPr lang="en-US" dirty="0"/>
              <a:t>Communication TCP, REST</a:t>
            </a:r>
          </a:p>
          <a:p>
            <a:pPr lvl="2"/>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Architectures</a:t>
            </a:r>
          </a:p>
        </p:txBody>
      </p:sp>
      <p:sp>
        <p:nvSpPr>
          <p:cNvPr id="3" name="Content Placeholder 2"/>
          <p:cNvSpPr>
            <a:spLocks noGrp="1"/>
          </p:cNvSpPr>
          <p:nvPr>
            <p:ph idx="1"/>
          </p:nvPr>
        </p:nvSpPr>
        <p:spPr>
          <a:xfrm>
            <a:off x="645458" y="1519518"/>
            <a:ext cx="11013141" cy="4911427"/>
          </a:xfrm>
        </p:spPr>
        <p:txBody>
          <a:bodyPr>
            <a:normAutofit/>
          </a:bodyPr>
          <a:lstStyle/>
          <a:p>
            <a:r>
              <a:rPr lang="en-US" dirty="0"/>
              <a:t>Web Architecture</a:t>
            </a:r>
          </a:p>
          <a:p>
            <a:pPr lvl="1"/>
            <a:r>
              <a:rPr lang="en-US" dirty="0"/>
              <a:t>Browser with varying degrees of client functionality (HTML5, </a:t>
            </a:r>
            <a:r>
              <a:rPr lang="en-US" dirty="0" err="1"/>
              <a:t>Javascript</a:t>
            </a:r>
            <a:r>
              <a:rPr lang="en-US" dirty="0"/>
              <a:t>, CSS3)</a:t>
            </a:r>
          </a:p>
          <a:p>
            <a:pPr lvl="1"/>
            <a:r>
              <a:rPr lang="en-US" dirty="0"/>
              <a:t>Web server with UI and Business Logic and Databases</a:t>
            </a:r>
          </a:p>
          <a:p>
            <a:pPr lvl="1"/>
            <a:r>
              <a:rPr lang="en-US" dirty="0"/>
              <a:t>This still can incorporate background tasks and services</a:t>
            </a:r>
          </a:p>
          <a:p>
            <a:pPr lvl="1"/>
            <a:r>
              <a:rPr lang="en-US" dirty="0"/>
              <a:t>Communication, HTTP, REST</a:t>
            </a:r>
          </a:p>
          <a:p>
            <a:r>
              <a:rPr lang="en-US" dirty="0"/>
              <a:t>Service Oriented Architectures</a:t>
            </a:r>
          </a:p>
          <a:p>
            <a:pPr lvl="1"/>
            <a:r>
              <a:rPr lang="en-US" dirty="0"/>
              <a:t>Business and data separated out into services</a:t>
            </a:r>
          </a:p>
          <a:p>
            <a:pPr lvl="1"/>
            <a:r>
              <a:rPr lang="en-US" dirty="0"/>
              <a:t>Communication REST, Message Queues</a:t>
            </a:r>
          </a:p>
          <a:p>
            <a:pPr lvl="1"/>
            <a:endParaRPr lang="en-US" dirty="0"/>
          </a:p>
          <a:p>
            <a:pPr lvl="2"/>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25</a:t>
            </a:fld>
            <a:endParaRPr lang="en-GB"/>
          </a:p>
        </p:txBody>
      </p:sp>
    </p:spTree>
    <p:extLst>
      <p:ext uri="{BB962C8B-B14F-4D97-AF65-F5344CB8AC3E}">
        <p14:creationId xmlns:p14="http://schemas.microsoft.com/office/powerpoint/2010/main" val="73393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code</a:t>
            </a:r>
          </a:p>
        </p:txBody>
      </p:sp>
      <p:sp>
        <p:nvSpPr>
          <p:cNvPr id="3" name="Content Placeholder 2"/>
          <p:cNvSpPr>
            <a:spLocks noGrp="1"/>
          </p:cNvSpPr>
          <p:nvPr>
            <p:ph idx="1"/>
          </p:nvPr>
        </p:nvSpPr>
        <p:spPr>
          <a:xfrm>
            <a:off x="947057" y="1690688"/>
            <a:ext cx="9618785" cy="4532312"/>
          </a:xfrm>
        </p:spPr>
        <p:txBody>
          <a:bodyPr/>
          <a:lstStyle/>
          <a:p>
            <a:r>
              <a:rPr lang="en-US" dirty="0"/>
              <a:t>Once you have an architecture, it may be deployed in many ways:</a:t>
            </a:r>
          </a:p>
          <a:p>
            <a:pPr lvl="1"/>
            <a:r>
              <a:rPr lang="en-US" dirty="0"/>
              <a:t>Virtual Machine (EC2 Instance) – basically a server running Windows or Linux</a:t>
            </a:r>
          </a:p>
          <a:p>
            <a:pPr lvl="1"/>
            <a:r>
              <a:rPr lang="en-US" dirty="0"/>
              <a:t>Containers – Virtual Environments running on a Virtual Machine </a:t>
            </a:r>
          </a:p>
          <a:p>
            <a:pPr lvl="1"/>
            <a:r>
              <a:rPr lang="en-US" dirty="0" err="1"/>
              <a:t>Serverless</a:t>
            </a:r>
            <a:r>
              <a:rPr lang="en-US" dirty="0"/>
              <a:t> environments</a:t>
            </a:r>
          </a:p>
          <a:p>
            <a:r>
              <a:rPr lang="en-US" dirty="0"/>
              <a:t>Cloud platforms let you choose the resources you need suited to your execution requirements</a:t>
            </a:r>
          </a:p>
          <a:p>
            <a:pPr lvl="1"/>
            <a:r>
              <a:rPr lang="en-US" dirty="0"/>
              <a:t>Pros: Flexible, inexpensive</a:t>
            </a:r>
          </a:p>
          <a:p>
            <a:pPr lvl="1"/>
            <a:r>
              <a:rPr lang="en-US" dirty="0"/>
              <a:t>Cons: Choice is overwhelming </a:t>
            </a:r>
          </a:p>
        </p:txBody>
      </p:sp>
      <p:sp>
        <p:nvSpPr>
          <p:cNvPr id="4" name="Slide Number Placeholder 3"/>
          <p:cNvSpPr>
            <a:spLocks noGrp="1"/>
          </p:cNvSpPr>
          <p:nvPr>
            <p:ph type="sldNum" sz="quarter" idx="12"/>
          </p:nvPr>
        </p:nvSpPr>
        <p:spPr/>
        <p:txBody>
          <a:bodyPr/>
          <a:lstStyle/>
          <a:p>
            <a:fld id="{103F590D-1EE3-4679-BAB2-47D8C4772F51}" type="slidenum">
              <a:rPr lang="en-GB" smtClean="0"/>
              <a:pPr/>
              <a:t>26</a:t>
            </a:fld>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137102-FDE9-AA4B-A324-A5A9CE6A7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451100"/>
            <a:ext cx="11125200" cy="1955800"/>
          </a:xfrm>
          <a:prstGeom prst="rect">
            <a:avLst/>
          </a:prstGeom>
        </p:spPr>
      </p:pic>
      <p:sp>
        <p:nvSpPr>
          <p:cNvPr id="2" name="Title 1"/>
          <p:cNvSpPr>
            <a:spLocks noGrp="1"/>
          </p:cNvSpPr>
          <p:nvPr>
            <p:ph type="title"/>
          </p:nvPr>
        </p:nvSpPr>
        <p:spPr/>
        <p:txBody>
          <a:bodyPr/>
          <a:lstStyle/>
          <a:p>
            <a:r>
              <a:rPr lang="en-US" dirty="0"/>
              <a:t>Service Level Agreement</a:t>
            </a:r>
          </a:p>
        </p:txBody>
      </p:sp>
      <p:sp>
        <p:nvSpPr>
          <p:cNvPr id="4" name="Slide Number Placeholder 3"/>
          <p:cNvSpPr>
            <a:spLocks noGrp="1"/>
          </p:cNvSpPr>
          <p:nvPr>
            <p:ph type="sldNum" sz="quarter" idx="12"/>
          </p:nvPr>
        </p:nvSpPr>
        <p:spPr/>
        <p:txBody>
          <a:bodyPr/>
          <a:lstStyle/>
          <a:p>
            <a:fld id="{103F590D-1EE3-4679-BAB2-47D8C4772F51}" type="slidenum">
              <a:rPr lang="en-GB" smtClean="0"/>
              <a:pPr/>
              <a:t>27</a:t>
            </a:fld>
            <a:endParaRPr lang="en-GB"/>
          </a:p>
        </p:txBody>
      </p:sp>
      <p:sp>
        <p:nvSpPr>
          <p:cNvPr id="8" name="TextBox 7"/>
          <p:cNvSpPr txBox="1"/>
          <p:nvPr/>
        </p:nvSpPr>
        <p:spPr>
          <a:xfrm>
            <a:off x="704033" y="4283789"/>
            <a:ext cx="3334567" cy="246221"/>
          </a:xfrm>
          <a:prstGeom prst="rect">
            <a:avLst/>
          </a:prstGeom>
          <a:noFill/>
        </p:spPr>
        <p:txBody>
          <a:bodyPr wrap="none" rtlCol="0">
            <a:spAutoFit/>
          </a:bodyPr>
          <a:lstStyle/>
          <a:p>
            <a:r>
              <a:rPr lang="en-US" sz="1000" dirty="0"/>
              <a:t>http://</a:t>
            </a:r>
            <a:r>
              <a:rPr lang="en-US" sz="1000" dirty="0" err="1"/>
              <a:t>aws.amazon.com</a:t>
            </a:r>
            <a:r>
              <a:rPr lang="en-US" sz="1000" dirty="0"/>
              <a:t>/ec2-sla/ (12/02/2018; excerpt)</a:t>
            </a:r>
          </a:p>
        </p:txBody>
      </p:sp>
      <p:sp>
        <p:nvSpPr>
          <p:cNvPr id="9" name="Oval 8"/>
          <p:cNvSpPr/>
          <p:nvPr/>
        </p:nvSpPr>
        <p:spPr bwMode="auto">
          <a:xfrm>
            <a:off x="3724865" y="3363598"/>
            <a:ext cx="904352" cy="241161"/>
          </a:xfrm>
          <a:prstGeom prst="ellipse">
            <a:avLst/>
          </a:prstGeom>
          <a:noFill/>
          <a:ln w="19050" cap="flat" cmpd="sng" algn="ctr">
            <a:solidFill>
              <a:srgbClr val="FF0000"/>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5859067" y="1569899"/>
            <a:ext cx="1560042" cy="523220"/>
          </a:xfrm>
          <a:prstGeom prst="rect">
            <a:avLst/>
          </a:prstGeom>
          <a:noFill/>
        </p:spPr>
        <p:txBody>
          <a:bodyPr wrap="none" rtlCol="0">
            <a:spAutoFit/>
          </a:bodyPr>
          <a:lstStyle/>
          <a:p>
            <a:r>
              <a:rPr lang="en-US" sz="1400" dirty="0">
                <a:solidFill>
                  <a:srgbClr val="FF0000"/>
                </a:solidFill>
              </a:rPr>
              <a:t>53 min downtime</a:t>
            </a:r>
            <a:br>
              <a:rPr lang="en-US" sz="1400" dirty="0">
                <a:solidFill>
                  <a:srgbClr val="FF0000"/>
                </a:solidFill>
              </a:rPr>
            </a:br>
            <a:r>
              <a:rPr lang="en-US" sz="1400" dirty="0">
                <a:solidFill>
                  <a:srgbClr val="FF0000"/>
                </a:solidFill>
              </a:rPr>
              <a:t>per year allowed</a:t>
            </a:r>
          </a:p>
        </p:txBody>
      </p:sp>
      <p:cxnSp>
        <p:nvCxnSpPr>
          <p:cNvPr id="13" name="Straight Arrow Connector 12"/>
          <p:cNvCxnSpPr>
            <a:cxnSpLocks/>
          </p:cNvCxnSpPr>
          <p:nvPr/>
        </p:nvCxnSpPr>
        <p:spPr bwMode="auto">
          <a:xfrm flipH="1">
            <a:off x="4177041" y="1883431"/>
            <a:ext cx="1712130" cy="1480167"/>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Regions</a:t>
            </a:r>
          </a:p>
        </p:txBody>
      </p:sp>
      <p:sp>
        <p:nvSpPr>
          <p:cNvPr id="3" name="Content Placeholder 2"/>
          <p:cNvSpPr>
            <a:spLocks noGrp="1"/>
          </p:cNvSpPr>
          <p:nvPr>
            <p:ph idx="1"/>
          </p:nvPr>
        </p:nvSpPr>
        <p:spPr>
          <a:xfrm>
            <a:off x="957944" y="1658938"/>
            <a:ext cx="8001000" cy="4751910"/>
          </a:xfrm>
        </p:spPr>
        <p:txBody>
          <a:bodyPr>
            <a:normAutofit/>
          </a:bodyPr>
          <a:lstStyle/>
          <a:p>
            <a:r>
              <a:rPr lang="en-US" dirty="0"/>
              <a:t>Resources on AWS split into geographic regions</a:t>
            </a:r>
          </a:p>
          <a:p>
            <a:r>
              <a:rPr lang="en-US" dirty="0"/>
              <a:t>Provides for data sovereignty concerns</a:t>
            </a:r>
          </a:p>
          <a:p>
            <a:r>
              <a:rPr lang="en-US" dirty="0"/>
              <a:t>Resources are priced differently</a:t>
            </a:r>
          </a:p>
          <a:p>
            <a:r>
              <a:rPr lang="en-US" dirty="0"/>
              <a:t>Mostly there for simple latency </a:t>
            </a:r>
          </a:p>
          <a:p>
            <a:r>
              <a:rPr lang="en-US" dirty="0"/>
              <a:t>Each region has multiple Availability Zones</a:t>
            </a:r>
          </a:p>
          <a:p>
            <a:pPr lvl="1"/>
            <a:r>
              <a:rPr lang="en-US" dirty="0"/>
              <a:t>Independent failure domains</a:t>
            </a:r>
          </a:p>
          <a:p>
            <a:pPr lvl="1"/>
            <a:r>
              <a:rPr lang="en-US" dirty="0"/>
              <a:t>Zones within a region that are networked with low-latency connections</a:t>
            </a:r>
          </a:p>
          <a:p>
            <a:pPr lvl="1"/>
            <a:r>
              <a:rPr lang="en-US" dirty="0" err="1"/>
              <a:t>Eg</a:t>
            </a:r>
            <a:r>
              <a:rPr lang="en-US" dirty="0"/>
              <a:t> ap-southeast-2a, ap-southeast-2b</a:t>
            </a:r>
          </a:p>
          <a:p>
            <a:pPr marL="457200" lvl="1" indent="0">
              <a:buNone/>
            </a:pPr>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28</a:t>
            </a:fld>
            <a:endParaRPr lang="en-GB"/>
          </a:p>
        </p:txBody>
      </p:sp>
      <p:pic>
        <p:nvPicPr>
          <p:cNvPr id="8" name="Picture 7">
            <a:extLst>
              <a:ext uri="{FF2B5EF4-FFF2-40B4-BE49-F238E27FC236}">
                <a16:creationId xmlns:a16="http://schemas.microsoft.com/office/drawing/2014/main" id="{4C780C5F-9460-4446-856C-76541FF23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2228" y="365125"/>
            <a:ext cx="2743200" cy="591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(Elastic Compute Cloud)</a:t>
            </a:r>
          </a:p>
        </p:txBody>
      </p:sp>
      <p:sp>
        <p:nvSpPr>
          <p:cNvPr id="3" name="Content Placeholder 2"/>
          <p:cNvSpPr>
            <a:spLocks noGrp="1"/>
          </p:cNvSpPr>
          <p:nvPr>
            <p:ph idx="1"/>
          </p:nvPr>
        </p:nvSpPr>
        <p:spPr>
          <a:xfrm>
            <a:off x="957943" y="1658938"/>
            <a:ext cx="10254343" cy="4751910"/>
          </a:xfrm>
        </p:spPr>
        <p:txBody>
          <a:bodyPr>
            <a:normAutofit/>
          </a:bodyPr>
          <a:lstStyle/>
          <a:p>
            <a:r>
              <a:rPr lang="en-US" dirty="0"/>
              <a:t>Virtual machines running on a hypervisor</a:t>
            </a:r>
          </a:p>
          <a:p>
            <a:r>
              <a:rPr lang="en-US" dirty="0"/>
              <a:t>Virtual machines based on:</a:t>
            </a:r>
          </a:p>
          <a:p>
            <a:pPr lvl="1"/>
            <a:r>
              <a:rPr lang="en-US" dirty="0"/>
              <a:t>Amazon Machine Image (AMI) – OS, default software, configuration, virtualization type</a:t>
            </a:r>
          </a:p>
          <a:p>
            <a:pPr lvl="1"/>
            <a:r>
              <a:rPr lang="en-US" dirty="0"/>
              <a:t>Instance type</a:t>
            </a:r>
          </a:p>
          <a:p>
            <a:pPr lvl="2"/>
            <a:r>
              <a:rPr lang="en-US" dirty="0"/>
              <a:t>vCPU (number of threads of </a:t>
            </a:r>
            <a:r>
              <a:rPr lang="en-US" dirty="0" err="1"/>
              <a:t>hyperthreaded</a:t>
            </a:r>
            <a:r>
              <a:rPr lang="en-US" dirty="0"/>
              <a:t> CPUs)</a:t>
            </a:r>
          </a:p>
          <a:p>
            <a:pPr lvl="2"/>
            <a:r>
              <a:rPr lang="en-US" dirty="0"/>
              <a:t>Memory (quantity)</a:t>
            </a:r>
          </a:p>
          <a:p>
            <a:pPr lvl="2"/>
            <a:r>
              <a:rPr lang="en-US" dirty="0"/>
              <a:t>Instance Storage (type and quantity)</a:t>
            </a:r>
          </a:p>
          <a:p>
            <a:pPr lvl="2"/>
            <a:r>
              <a:rPr lang="en-US" dirty="0"/>
              <a:t>Network performance</a:t>
            </a:r>
          </a:p>
          <a:p>
            <a:pPr lvl="2"/>
            <a:r>
              <a:rPr lang="en-US" dirty="0"/>
              <a:t>IPv6 support</a:t>
            </a:r>
          </a:p>
          <a:p>
            <a:pPr lvl="1"/>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29</a:t>
            </a:fld>
            <a:endParaRPr lang="en-GB"/>
          </a:p>
        </p:txBody>
      </p:sp>
    </p:spTree>
    <p:extLst>
      <p:ext uri="{BB962C8B-B14F-4D97-AF65-F5344CB8AC3E}">
        <p14:creationId xmlns:p14="http://schemas.microsoft.com/office/powerpoint/2010/main" val="33047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052298" y="700210"/>
            <a:ext cx="7735712" cy="4351338"/>
          </a:xfrm>
          <a:prstGeom prst="rect">
            <a:avLst/>
          </a:prstGeom>
        </p:spPr>
      </p:pic>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3</a:t>
            </a:fld>
            <a:endParaRPr lang="en-GB"/>
          </a:p>
        </p:txBody>
      </p:sp>
    </p:spTree>
    <p:extLst>
      <p:ext uri="{BB962C8B-B14F-4D97-AF65-F5344CB8AC3E}">
        <p14:creationId xmlns:p14="http://schemas.microsoft.com/office/powerpoint/2010/main" val="4266912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 Configuration</a:t>
            </a:r>
          </a:p>
        </p:txBody>
      </p:sp>
      <p:sp>
        <p:nvSpPr>
          <p:cNvPr id="3" name="Content Placeholder 2"/>
          <p:cNvSpPr>
            <a:spLocks noGrp="1"/>
          </p:cNvSpPr>
          <p:nvPr>
            <p:ph idx="1"/>
          </p:nvPr>
        </p:nvSpPr>
        <p:spPr>
          <a:xfrm>
            <a:off x="957943" y="1658938"/>
            <a:ext cx="10254343" cy="4751910"/>
          </a:xfrm>
        </p:spPr>
        <p:txBody>
          <a:bodyPr>
            <a:normAutofit/>
          </a:bodyPr>
          <a:lstStyle/>
          <a:p>
            <a:r>
              <a:rPr lang="en-US" dirty="0"/>
              <a:t>Spot instance or On-Demand or Reserved</a:t>
            </a:r>
          </a:p>
          <a:p>
            <a:r>
              <a:rPr lang="en-US" dirty="0"/>
              <a:t>Network configuration</a:t>
            </a:r>
          </a:p>
          <a:p>
            <a:pPr lvl="1"/>
            <a:r>
              <a:rPr lang="en-US" dirty="0"/>
              <a:t>VPC</a:t>
            </a:r>
          </a:p>
          <a:p>
            <a:pPr lvl="1"/>
            <a:r>
              <a:rPr lang="en-US" dirty="0"/>
              <a:t>Static IPs</a:t>
            </a:r>
          </a:p>
          <a:p>
            <a:r>
              <a:rPr lang="en-US" dirty="0"/>
              <a:t>Identity Access Management (IAM) Role</a:t>
            </a:r>
          </a:p>
          <a:p>
            <a:r>
              <a:rPr lang="en-US" dirty="0"/>
              <a:t>Shutdown behavior</a:t>
            </a:r>
          </a:p>
          <a:p>
            <a:r>
              <a:rPr lang="en-US" dirty="0"/>
              <a:t>Monitoring</a:t>
            </a:r>
          </a:p>
          <a:p>
            <a:r>
              <a:rPr lang="en-US" dirty="0"/>
              <a:t>Tenancy</a:t>
            </a:r>
          </a:p>
          <a:p>
            <a:r>
              <a:rPr lang="en-US" dirty="0"/>
              <a:t>Storage (Elastic Block Storage)</a:t>
            </a:r>
          </a:p>
          <a:p>
            <a:pPr lvl="1"/>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30</a:t>
            </a:fld>
            <a:endParaRPr lang="en-GB"/>
          </a:p>
        </p:txBody>
      </p:sp>
    </p:spTree>
    <p:extLst>
      <p:ext uri="{BB962C8B-B14F-4D97-AF65-F5344CB8AC3E}">
        <p14:creationId xmlns:p14="http://schemas.microsoft.com/office/powerpoint/2010/main" val="348419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Instances</a:t>
            </a:r>
          </a:p>
        </p:txBody>
      </p:sp>
      <p:sp>
        <p:nvSpPr>
          <p:cNvPr id="3" name="Content Placeholder 2"/>
          <p:cNvSpPr>
            <a:spLocks noGrp="1"/>
          </p:cNvSpPr>
          <p:nvPr>
            <p:ph idx="1"/>
          </p:nvPr>
        </p:nvSpPr>
        <p:spPr>
          <a:xfrm>
            <a:off x="957943" y="1658938"/>
            <a:ext cx="10254343" cy="4751910"/>
          </a:xfrm>
        </p:spPr>
        <p:txBody>
          <a:bodyPr>
            <a:normAutofit/>
          </a:bodyPr>
          <a:lstStyle/>
          <a:p>
            <a:r>
              <a:rPr lang="en-US" dirty="0"/>
              <a:t>Spot instance: pay by the hour – price varies depends on demand</a:t>
            </a:r>
          </a:p>
          <a:p>
            <a:r>
              <a:rPr lang="en-US" dirty="0"/>
              <a:t>On-Demand: pay by the hour but price is fixed</a:t>
            </a:r>
          </a:p>
          <a:p>
            <a:r>
              <a:rPr lang="en-US" dirty="0"/>
              <a:t>Reserved: pay by the year – lower fixed price</a:t>
            </a:r>
          </a:p>
          <a:p>
            <a:r>
              <a:rPr lang="en-US" dirty="0"/>
              <a:t>Instance Types:</a:t>
            </a:r>
          </a:p>
          <a:p>
            <a:pPr lvl="1"/>
            <a:r>
              <a:rPr lang="en-US" dirty="0"/>
              <a:t>General Purpose (T, M)</a:t>
            </a:r>
          </a:p>
          <a:p>
            <a:pPr lvl="1"/>
            <a:r>
              <a:rPr lang="en-US" dirty="0"/>
              <a:t>Compute Optimized (C)</a:t>
            </a:r>
          </a:p>
          <a:p>
            <a:pPr lvl="1"/>
            <a:r>
              <a:rPr lang="en-US" dirty="0"/>
              <a:t>Memory Optimized (X, R)</a:t>
            </a:r>
          </a:p>
          <a:p>
            <a:pPr lvl="1"/>
            <a:r>
              <a:rPr lang="en-US" dirty="0"/>
              <a:t>Accelerated Computing (P, F)</a:t>
            </a:r>
          </a:p>
          <a:p>
            <a:pPr lvl="1"/>
            <a:r>
              <a:rPr lang="en-US" dirty="0"/>
              <a:t>Storage Optimized (H, I, D)</a:t>
            </a:r>
          </a:p>
        </p:txBody>
      </p:sp>
      <p:sp>
        <p:nvSpPr>
          <p:cNvPr id="4" name="Slide Number Placeholder 3"/>
          <p:cNvSpPr>
            <a:spLocks noGrp="1"/>
          </p:cNvSpPr>
          <p:nvPr>
            <p:ph type="sldNum" sz="quarter" idx="12"/>
          </p:nvPr>
        </p:nvSpPr>
        <p:spPr/>
        <p:txBody>
          <a:bodyPr/>
          <a:lstStyle/>
          <a:p>
            <a:fld id="{103F590D-1EE3-4679-BAB2-47D8C4772F51}" type="slidenum">
              <a:rPr lang="en-GB" smtClean="0"/>
              <a:pPr/>
              <a:t>31</a:t>
            </a:fld>
            <a:endParaRPr lang="en-GB"/>
          </a:p>
        </p:txBody>
      </p:sp>
    </p:spTree>
    <p:extLst>
      <p:ext uri="{BB962C8B-B14F-4D97-AF65-F5344CB8AC3E}">
        <p14:creationId xmlns:p14="http://schemas.microsoft.com/office/powerpoint/2010/main" val="6838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Instances</a:t>
            </a:r>
          </a:p>
        </p:txBody>
      </p:sp>
      <p:graphicFrame>
        <p:nvGraphicFramePr>
          <p:cNvPr id="5" name="Content Placeholder 4">
            <a:extLst>
              <a:ext uri="{FF2B5EF4-FFF2-40B4-BE49-F238E27FC236}">
                <a16:creationId xmlns:a16="http://schemas.microsoft.com/office/drawing/2014/main" id="{4856589E-289C-3949-9E60-7A14C3FC0B6C}"/>
              </a:ext>
            </a:extLst>
          </p:cNvPr>
          <p:cNvGraphicFramePr>
            <a:graphicFrameLocks noGrp="1"/>
          </p:cNvGraphicFramePr>
          <p:nvPr>
            <p:ph idx="1"/>
            <p:extLst>
              <p:ext uri="{D42A27DB-BD31-4B8C-83A1-F6EECF244321}">
                <p14:modId xmlns:p14="http://schemas.microsoft.com/office/powerpoint/2010/main" val="2633305064"/>
              </p:ext>
            </p:extLst>
          </p:nvPr>
        </p:nvGraphicFramePr>
        <p:xfrm>
          <a:off x="212035" y="1748631"/>
          <a:ext cx="11604045" cy="2804160"/>
        </p:xfrm>
        <a:graphic>
          <a:graphicData uri="http://schemas.openxmlformats.org/drawingml/2006/table">
            <a:tbl>
              <a:tblPr/>
              <a:tblGrid>
                <a:gridCol w="1192695">
                  <a:extLst>
                    <a:ext uri="{9D8B030D-6E8A-4147-A177-3AD203B41FA5}">
                      <a16:colId xmlns:a16="http://schemas.microsoft.com/office/drawing/2014/main" val="3508509282"/>
                    </a:ext>
                  </a:extLst>
                </a:gridCol>
                <a:gridCol w="596348">
                  <a:extLst>
                    <a:ext uri="{9D8B030D-6E8A-4147-A177-3AD203B41FA5}">
                      <a16:colId xmlns:a16="http://schemas.microsoft.com/office/drawing/2014/main" val="1447754610"/>
                    </a:ext>
                  </a:extLst>
                </a:gridCol>
                <a:gridCol w="596348">
                  <a:extLst>
                    <a:ext uri="{9D8B030D-6E8A-4147-A177-3AD203B41FA5}">
                      <a16:colId xmlns:a16="http://schemas.microsoft.com/office/drawing/2014/main" val="157008335"/>
                    </a:ext>
                  </a:extLst>
                </a:gridCol>
                <a:gridCol w="874644">
                  <a:extLst>
                    <a:ext uri="{9D8B030D-6E8A-4147-A177-3AD203B41FA5}">
                      <a16:colId xmlns:a16="http://schemas.microsoft.com/office/drawing/2014/main" val="3899530326"/>
                    </a:ext>
                  </a:extLst>
                </a:gridCol>
                <a:gridCol w="1245791">
                  <a:extLst>
                    <a:ext uri="{9D8B030D-6E8A-4147-A177-3AD203B41FA5}">
                      <a16:colId xmlns:a16="http://schemas.microsoft.com/office/drawing/2014/main" val="4213716964"/>
                    </a:ext>
                  </a:extLst>
                </a:gridCol>
                <a:gridCol w="1409357">
                  <a:extLst>
                    <a:ext uri="{9D8B030D-6E8A-4147-A177-3AD203B41FA5}">
                      <a16:colId xmlns:a16="http://schemas.microsoft.com/office/drawing/2014/main" val="2750088342"/>
                    </a:ext>
                  </a:extLst>
                </a:gridCol>
                <a:gridCol w="1471080">
                  <a:extLst>
                    <a:ext uri="{9D8B030D-6E8A-4147-A177-3AD203B41FA5}">
                      <a16:colId xmlns:a16="http://schemas.microsoft.com/office/drawing/2014/main" val="1897017183"/>
                    </a:ext>
                  </a:extLst>
                </a:gridCol>
                <a:gridCol w="843556">
                  <a:extLst>
                    <a:ext uri="{9D8B030D-6E8A-4147-A177-3AD203B41FA5}">
                      <a16:colId xmlns:a16="http://schemas.microsoft.com/office/drawing/2014/main" val="4148215425"/>
                    </a:ext>
                  </a:extLst>
                </a:gridCol>
                <a:gridCol w="678960">
                  <a:extLst>
                    <a:ext uri="{9D8B030D-6E8A-4147-A177-3AD203B41FA5}">
                      <a16:colId xmlns:a16="http://schemas.microsoft.com/office/drawing/2014/main" val="3022148800"/>
                    </a:ext>
                  </a:extLst>
                </a:gridCol>
                <a:gridCol w="884329">
                  <a:extLst>
                    <a:ext uri="{9D8B030D-6E8A-4147-A177-3AD203B41FA5}">
                      <a16:colId xmlns:a16="http://schemas.microsoft.com/office/drawing/2014/main" val="2778645866"/>
                    </a:ext>
                  </a:extLst>
                </a:gridCol>
                <a:gridCol w="607326">
                  <a:extLst>
                    <a:ext uri="{9D8B030D-6E8A-4147-A177-3AD203B41FA5}">
                      <a16:colId xmlns:a16="http://schemas.microsoft.com/office/drawing/2014/main" val="24729068"/>
                    </a:ext>
                  </a:extLst>
                </a:gridCol>
                <a:gridCol w="1203611">
                  <a:extLst>
                    <a:ext uri="{9D8B030D-6E8A-4147-A177-3AD203B41FA5}">
                      <a16:colId xmlns:a16="http://schemas.microsoft.com/office/drawing/2014/main" val="4009219846"/>
                    </a:ext>
                  </a:extLst>
                </a:gridCol>
              </a:tblGrid>
              <a:tr h="533400">
                <a:tc>
                  <a:txBody>
                    <a:bodyPr/>
                    <a:lstStyle/>
                    <a:p>
                      <a:pPr algn="l"/>
                      <a:r>
                        <a:rPr lang="en-AU" sz="1600" dirty="0">
                          <a:effectLst/>
                        </a:rPr>
                        <a:t>Type</a:t>
                      </a:r>
                    </a:p>
                  </a:txBody>
                  <a:tcPr marL="76200" marR="76200" marT="76200" marB="76200" anchor="ctr">
                    <a:lnL>
                      <a:noFill/>
                    </a:lnL>
                    <a:lnR>
                      <a:noFill/>
                    </a:lnR>
                    <a:lnT>
                      <a:noFill/>
                    </a:lnT>
                    <a:lnB>
                      <a:noFill/>
                    </a:lnB>
                  </a:tcPr>
                </a:tc>
                <a:tc>
                  <a:txBody>
                    <a:bodyPr/>
                    <a:lstStyle/>
                    <a:p>
                      <a:pPr algn="ctr"/>
                      <a:r>
                        <a:rPr lang="en-AU" sz="1600" dirty="0">
                          <a:effectLst/>
                        </a:rPr>
                        <a:t>vCPU</a:t>
                      </a:r>
                    </a:p>
                  </a:txBody>
                  <a:tcPr marL="76200" marR="76200" marT="76200" marB="76200" anchor="ctr">
                    <a:lnL>
                      <a:noFill/>
                    </a:lnL>
                    <a:lnR>
                      <a:noFill/>
                    </a:lnR>
                    <a:lnT>
                      <a:noFill/>
                    </a:lnT>
                    <a:lnB>
                      <a:noFill/>
                    </a:lnB>
                  </a:tcPr>
                </a:tc>
                <a:tc>
                  <a:txBody>
                    <a:bodyPr/>
                    <a:lstStyle/>
                    <a:p>
                      <a:pPr algn="ctr"/>
                      <a:r>
                        <a:rPr lang="en-AU" sz="1600" dirty="0">
                          <a:effectLst/>
                        </a:rPr>
                        <a:t>RAM (</a:t>
                      </a:r>
                      <a:r>
                        <a:rPr lang="en-AU" sz="1600" dirty="0" err="1">
                          <a:effectLst/>
                        </a:rPr>
                        <a:t>GiB</a:t>
                      </a:r>
                      <a:r>
                        <a:rPr lang="en-AU" sz="1600" dirty="0">
                          <a:effectLst/>
                        </a:rPr>
                        <a:t>)</a:t>
                      </a:r>
                    </a:p>
                  </a:txBody>
                  <a:tcPr marL="76200" marR="76200" marT="76200" marB="76200" anchor="ctr">
                    <a:lnL>
                      <a:noFill/>
                    </a:lnL>
                    <a:lnR>
                      <a:noFill/>
                    </a:lnR>
                    <a:lnT>
                      <a:noFill/>
                    </a:lnT>
                    <a:lnB>
                      <a:noFill/>
                    </a:lnB>
                  </a:tcPr>
                </a:tc>
                <a:tc>
                  <a:txBody>
                    <a:bodyPr/>
                    <a:lstStyle/>
                    <a:p>
                      <a:pPr algn="ctr"/>
                      <a:r>
                        <a:rPr lang="en-AU" sz="1600">
                          <a:effectLst/>
                        </a:rPr>
                        <a:t> Storage (GB)</a:t>
                      </a:r>
                    </a:p>
                  </a:txBody>
                  <a:tcPr marL="76200" marR="76200" marT="76200" marB="76200" anchor="ctr">
                    <a:lnL>
                      <a:noFill/>
                    </a:lnL>
                    <a:lnR>
                      <a:noFill/>
                    </a:lnR>
                    <a:lnT>
                      <a:noFill/>
                    </a:lnT>
                    <a:lnB>
                      <a:noFill/>
                    </a:lnB>
                  </a:tcPr>
                </a:tc>
                <a:tc>
                  <a:txBody>
                    <a:bodyPr/>
                    <a:lstStyle/>
                    <a:p>
                      <a:pPr algn="ctr"/>
                      <a:r>
                        <a:rPr lang="en-AU" sz="1600" dirty="0">
                          <a:effectLst/>
                        </a:rPr>
                        <a:t>Networking Performance</a:t>
                      </a:r>
                      <a:br>
                        <a:rPr lang="en-AU" sz="1600" dirty="0">
                          <a:effectLst/>
                        </a:rPr>
                      </a:br>
                      <a:endParaRPr lang="en-AU" sz="1600" dirty="0">
                        <a:effectLst/>
                      </a:endParaRPr>
                    </a:p>
                  </a:txBody>
                  <a:tcPr marL="76200" marR="76200" marT="76200" marB="76200" anchor="ctr">
                    <a:lnL>
                      <a:noFill/>
                    </a:lnL>
                    <a:lnR>
                      <a:noFill/>
                    </a:lnR>
                    <a:lnT>
                      <a:noFill/>
                    </a:lnT>
                    <a:lnB>
                      <a:noFill/>
                    </a:lnB>
                  </a:tcPr>
                </a:tc>
                <a:tc>
                  <a:txBody>
                    <a:bodyPr/>
                    <a:lstStyle/>
                    <a:p>
                      <a:pPr algn="ctr"/>
                      <a:r>
                        <a:rPr lang="en-AU" sz="1600">
                          <a:effectLst/>
                        </a:rPr>
                        <a:t>Physical Processor</a:t>
                      </a:r>
                    </a:p>
                  </a:txBody>
                  <a:tcPr marL="76200" marR="76200" marT="76200" marB="76200" anchor="ctr">
                    <a:lnL>
                      <a:noFill/>
                    </a:lnL>
                    <a:lnR>
                      <a:noFill/>
                    </a:lnR>
                    <a:lnT>
                      <a:noFill/>
                    </a:lnT>
                    <a:lnB>
                      <a:noFill/>
                    </a:lnB>
                  </a:tcPr>
                </a:tc>
                <a:tc>
                  <a:txBody>
                    <a:bodyPr/>
                    <a:lstStyle/>
                    <a:p>
                      <a:pPr algn="ctr"/>
                      <a:r>
                        <a:rPr lang="en-AU" sz="1600">
                          <a:effectLst/>
                        </a:rPr>
                        <a:t>Clock Speed (GHz)</a:t>
                      </a:r>
                    </a:p>
                  </a:txBody>
                  <a:tcPr marL="76200" marR="76200" marT="76200" marB="76200" anchor="ctr">
                    <a:lnL>
                      <a:noFill/>
                    </a:lnL>
                    <a:lnR>
                      <a:noFill/>
                    </a:lnR>
                    <a:lnT>
                      <a:noFill/>
                    </a:lnT>
                    <a:lnB>
                      <a:noFill/>
                    </a:lnB>
                  </a:tcPr>
                </a:tc>
                <a:tc>
                  <a:txBody>
                    <a:bodyPr/>
                    <a:lstStyle/>
                    <a:p>
                      <a:pPr algn="ctr"/>
                      <a:r>
                        <a:rPr lang="en-AU" sz="1600" u="none" strike="noStrike" dirty="0">
                          <a:solidFill>
                            <a:srgbClr val="005B86"/>
                          </a:solidFill>
                          <a:effectLst/>
                          <a:hlinkClick r:id="rId3"/>
                        </a:rPr>
                        <a:t>Intel AVX</a:t>
                      </a:r>
                      <a:endParaRPr lang="en-AU" sz="1600" dirty="0">
                        <a:effectLst/>
                      </a:endParaRPr>
                    </a:p>
                  </a:txBody>
                  <a:tcPr marL="76200" marR="76200" marT="76200" marB="76200" anchor="ctr">
                    <a:lnL>
                      <a:noFill/>
                    </a:lnL>
                    <a:lnR>
                      <a:noFill/>
                    </a:lnR>
                    <a:lnT>
                      <a:noFill/>
                    </a:lnT>
                    <a:lnB>
                      <a:noFill/>
                    </a:lnB>
                  </a:tcPr>
                </a:tc>
                <a:tc>
                  <a:txBody>
                    <a:bodyPr/>
                    <a:lstStyle/>
                    <a:p>
                      <a:pPr algn="ctr"/>
                      <a:r>
                        <a:rPr lang="en-AU" sz="1600" u="none" strike="noStrike" dirty="0">
                          <a:solidFill>
                            <a:srgbClr val="005B86"/>
                          </a:solidFill>
                          <a:effectLst/>
                          <a:hlinkClick r:id="rId3"/>
                        </a:rPr>
                        <a:t>Intel AVX2</a:t>
                      </a:r>
                      <a:endParaRPr lang="en-AU" sz="1600" dirty="0">
                        <a:effectLst/>
                      </a:endParaRPr>
                    </a:p>
                  </a:txBody>
                  <a:tcPr marL="76200" marR="76200" marT="76200" marB="76200" anchor="ctr">
                    <a:lnL>
                      <a:noFill/>
                    </a:lnL>
                    <a:lnR>
                      <a:noFill/>
                    </a:lnR>
                    <a:lnT>
                      <a:noFill/>
                    </a:lnT>
                    <a:lnB>
                      <a:noFill/>
                    </a:lnB>
                  </a:tcPr>
                </a:tc>
                <a:tc>
                  <a:txBody>
                    <a:bodyPr/>
                    <a:lstStyle/>
                    <a:p>
                      <a:pPr algn="ctr"/>
                      <a:r>
                        <a:rPr lang="en-AU" sz="1600" u="none" strike="noStrike">
                          <a:solidFill>
                            <a:srgbClr val="005B86"/>
                          </a:solidFill>
                          <a:effectLst/>
                          <a:hlinkClick r:id="rId3"/>
                        </a:rPr>
                        <a:t>Intel Turbo</a:t>
                      </a:r>
                      <a:endParaRPr lang="en-AU" sz="1600">
                        <a:effectLst/>
                      </a:endParaRPr>
                    </a:p>
                  </a:txBody>
                  <a:tcPr marL="76200" marR="76200" marT="76200" marB="76200" anchor="ctr">
                    <a:lnL>
                      <a:noFill/>
                    </a:lnL>
                    <a:lnR>
                      <a:noFill/>
                    </a:lnR>
                    <a:lnT>
                      <a:noFill/>
                    </a:lnT>
                    <a:lnB>
                      <a:noFill/>
                    </a:lnB>
                  </a:tcPr>
                </a:tc>
                <a:tc>
                  <a:txBody>
                    <a:bodyPr/>
                    <a:lstStyle/>
                    <a:p>
                      <a:pPr algn="ctr"/>
                      <a:r>
                        <a:rPr lang="en-AU" sz="1600" u="none" strike="noStrike">
                          <a:solidFill>
                            <a:srgbClr val="005B86"/>
                          </a:solidFill>
                          <a:effectLst/>
                          <a:hlinkClick r:id="rId4"/>
                        </a:rPr>
                        <a:t>EBS OPT </a:t>
                      </a:r>
                      <a:br>
                        <a:rPr lang="en-AU" sz="1600" u="none" strike="noStrike">
                          <a:solidFill>
                            <a:srgbClr val="005B86"/>
                          </a:solidFill>
                          <a:effectLst/>
                          <a:hlinkClick r:id="rId4"/>
                        </a:rPr>
                      </a:br>
                      <a:endParaRPr lang="en-AU" sz="1600">
                        <a:effectLst/>
                      </a:endParaRPr>
                    </a:p>
                  </a:txBody>
                  <a:tcPr marL="76200" marR="76200" marT="76200" marB="76200" anchor="ctr">
                    <a:lnL>
                      <a:noFill/>
                    </a:lnL>
                    <a:lnR>
                      <a:noFill/>
                    </a:lnR>
                    <a:lnT>
                      <a:noFill/>
                    </a:lnT>
                    <a:lnB>
                      <a:noFill/>
                    </a:lnB>
                  </a:tcPr>
                </a:tc>
                <a:tc>
                  <a:txBody>
                    <a:bodyPr/>
                    <a:lstStyle/>
                    <a:p>
                      <a:pPr algn="ctr"/>
                      <a:r>
                        <a:rPr lang="en-AU" sz="1600" u="none" strike="noStrike" dirty="0">
                          <a:solidFill>
                            <a:srgbClr val="005B86"/>
                          </a:solidFill>
                          <a:effectLst/>
                          <a:hlinkClick r:id="rId5"/>
                        </a:rPr>
                        <a:t>Enhanced Networking</a:t>
                      </a:r>
                      <a:endParaRPr lang="en-AU" sz="1600" dirty="0">
                        <a:effectLst/>
                      </a:endParaRPr>
                    </a:p>
                  </a:txBody>
                  <a:tcPr marL="76200" marR="76200" marT="76200" marB="76200" anchor="ctr">
                    <a:lnL>
                      <a:noFill/>
                    </a:lnL>
                    <a:lnR>
                      <a:noFill/>
                    </a:lnR>
                    <a:lnT>
                      <a:noFill/>
                    </a:lnT>
                    <a:lnB>
                      <a:noFill/>
                    </a:lnB>
                  </a:tcPr>
                </a:tc>
                <a:extLst>
                  <a:ext uri="{0D108BD9-81ED-4DB2-BD59-A6C34878D82A}">
                    <a16:rowId xmlns:a16="http://schemas.microsoft.com/office/drawing/2014/main" val="1467464353"/>
                  </a:ext>
                </a:extLst>
              </a:tr>
              <a:tr h="0">
                <a:tc>
                  <a:txBody>
                    <a:bodyPr/>
                    <a:lstStyle/>
                    <a:p>
                      <a:pPr algn="l"/>
                      <a:r>
                        <a:rPr lang="en-AU" sz="1600">
                          <a:effectLst/>
                        </a:rPr>
                        <a:t>t2.nano</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1</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0.5</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EBS Only</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Low</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Intel Xeon family</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up to 3.3</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Yes</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Yes</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a:t>
                      </a:r>
                    </a:p>
                  </a:txBody>
                  <a:tcPr marL="76200" marR="76200" marT="76200" marB="76200" anchor="ctr">
                    <a:lnL>
                      <a:noFill/>
                    </a:lnL>
                    <a:lnR>
                      <a:noFill/>
                    </a:lnR>
                    <a:lnT>
                      <a:noFill/>
                    </a:lnT>
                    <a:lnB>
                      <a:noFill/>
                    </a:lnB>
                    <a:solidFill>
                      <a:srgbClr val="F7F7F7"/>
                    </a:solidFill>
                  </a:tcPr>
                </a:tc>
                <a:tc>
                  <a:txBody>
                    <a:bodyPr/>
                    <a:lstStyle/>
                    <a:p>
                      <a:pPr algn="ctr"/>
                      <a:r>
                        <a:rPr lang="en-AU" sz="1600">
                          <a:effectLst/>
                        </a:rPr>
                        <a:t>-</a:t>
                      </a:r>
                    </a:p>
                  </a:txBody>
                  <a:tcPr marL="76200" marR="76200" marT="76200" marB="76200" anchor="ctr">
                    <a:lnL>
                      <a:noFill/>
                    </a:lnL>
                    <a:lnR>
                      <a:noFill/>
                    </a:lnR>
                    <a:lnT>
                      <a:noFill/>
                    </a:lnT>
                    <a:lnB>
                      <a:noFill/>
                    </a:lnB>
                    <a:solidFill>
                      <a:srgbClr val="F7F7F7"/>
                    </a:solidFill>
                  </a:tcPr>
                </a:tc>
                <a:extLst>
                  <a:ext uri="{0D108BD9-81ED-4DB2-BD59-A6C34878D82A}">
                    <a16:rowId xmlns:a16="http://schemas.microsoft.com/office/drawing/2014/main" val="625331078"/>
                  </a:ext>
                </a:extLst>
              </a:tr>
              <a:tr h="0">
                <a:tc>
                  <a:txBody>
                    <a:bodyPr/>
                    <a:lstStyle/>
                    <a:p>
                      <a:pPr algn="l"/>
                      <a:r>
                        <a:rPr lang="en-AU" sz="1600" dirty="0">
                          <a:effectLst/>
                        </a:rPr>
                        <a:t>C5.large</a:t>
                      </a:r>
                    </a:p>
                  </a:txBody>
                  <a:tcPr marL="76200" marR="76200" marT="76200" marB="76200" anchor="ctr">
                    <a:lnL>
                      <a:noFill/>
                    </a:lnL>
                    <a:lnR>
                      <a:noFill/>
                    </a:lnR>
                    <a:lnT>
                      <a:noFill/>
                    </a:lnT>
                    <a:lnB>
                      <a:noFill/>
                    </a:lnB>
                  </a:tcPr>
                </a:tc>
                <a:tc>
                  <a:txBody>
                    <a:bodyPr/>
                    <a:lstStyle/>
                    <a:p>
                      <a:pPr algn="ctr"/>
                      <a:r>
                        <a:rPr lang="en-AU" sz="1600" dirty="0">
                          <a:effectLst/>
                        </a:rPr>
                        <a:t>2</a:t>
                      </a:r>
                    </a:p>
                  </a:txBody>
                  <a:tcPr marL="76200" marR="76200" marT="76200" marB="76200" anchor="ctr">
                    <a:lnL>
                      <a:noFill/>
                    </a:lnL>
                    <a:lnR>
                      <a:noFill/>
                    </a:lnR>
                    <a:lnT>
                      <a:noFill/>
                    </a:lnT>
                    <a:lnB>
                      <a:noFill/>
                    </a:lnB>
                  </a:tcPr>
                </a:tc>
                <a:tc>
                  <a:txBody>
                    <a:bodyPr/>
                    <a:lstStyle/>
                    <a:p>
                      <a:pPr algn="ctr"/>
                      <a:r>
                        <a:rPr lang="en-AU" sz="1600" dirty="0">
                          <a:effectLst/>
                        </a:rPr>
                        <a:t>4</a:t>
                      </a:r>
                    </a:p>
                  </a:txBody>
                  <a:tcPr marL="76200" marR="76200" marT="76200" marB="76200" anchor="ctr">
                    <a:lnL>
                      <a:noFill/>
                    </a:lnL>
                    <a:lnR>
                      <a:noFill/>
                    </a:lnR>
                    <a:lnT>
                      <a:noFill/>
                    </a:lnT>
                    <a:lnB>
                      <a:noFill/>
                    </a:lnB>
                  </a:tcPr>
                </a:tc>
                <a:tc>
                  <a:txBody>
                    <a:bodyPr/>
                    <a:lstStyle/>
                    <a:p>
                      <a:pPr algn="ctr"/>
                      <a:r>
                        <a:rPr lang="en-AU" sz="1600">
                          <a:effectLst/>
                        </a:rPr>
                        <a:t>EBS Only</a:t>
                      </a:r>
                    </a:p>
                  </a:txBody>
                  <a:tcPr marL="76200" marR="76200" marT="76200" marB="76200" anchor="ctr">
                    <a:lnL>
                      <a:noFill/>
                    </a:lnL>
                    <a:lnR>
                      <a:noFill/>
                    </a:lnR>
                    <a:lnT>
                      <a:noFill/>
                    </a:lnT>
                    <a:lnB>
                      <a:noFill/>
                    </a:lnB>
                  </a:tcPr>
                </a:tc>
                <a:tc>
                  <a:txBody>
                    <a:bodyPr/>
                    <a:lstStyle/>
                    <a:p>
                      <a:pPr algn="ctr"/>
                      <a:r>
                        <a:rPr lang="en-AU" sz="1600" dirty="0">
                          <a:effectLst/>
                        </a:rPr>
                        <a:t>Up to 10 </a:t>
                      </a:r>
                      <a:r>
                        <a:rPr lang="en-AU" sz="1600" dirty="0" err="1">
                          <a:effectLst/>
                        </a:rPr>
                        <a:t>Gbps</a:t>
                      </a:r>
                      <a:endParaRPr lang="en-AU" sz="1600" dirty="0">
                        <a:effectLst/>
                      </a:endParaRPr>
                    </a:p>
                  </a:txBody>
                  <a:tcPr marL="76200" marR="76200" marT="76200" marB="76200" anchor="ctr">
                    <a:lnL>
                      <a:noFill/>
                    </a:lnL>
                    <a:lnR>
                      <a:noFill/>
                    </a:lnR>
                    <a:lnT>
                      <a:noFill/>
                    </a:lnT>
                    <a:lnB>
                      <a:noFill/>
                    </a:lnB>
                  </a:tcPr>
                </a:tc>
                <a:tc>
                  <a:txBody>
                    <a:bodyPr/>
                    <a:lstStyle/>
                    <a:p>
                      <a:pPr algn="ctr"/>
                      <a:r>
                        <a:rPr lang="en-AU" sz="1600" dirty="0">
                          <a:effectLst/>
                        </a:rPr>
                        <a:t>Intel Xeon Platinum</a:t>
                      </a:r>
                    </a:p>
                  </a:txBody>
                  <a:tcPr marL="76200" marR="76200" marT="76200" marB="76200" anchor="ctr">
                    <a:lnL>
                      <a:noFill/>
                    </a:lnL>
                    <a:lnR>
                      <a:noFill/>
                    </a:lnR>
                    <a:lnT>
                      <a:noFill/>
                    </a:lnT>
                    <a:lnB>
                      <a:noFill/>
                    </a:lnB>
                  </a:tcPr>
                </a:tc>
                <a:tc>
                  <a:txBody>
                    <a:bodyPr/>
                    <a:lstStyle/>
                    <a:p>
                      <a:pPr algn="ctr"/>
                      <a:r>
                        <a:rPr lang="en-AU" sz="1600" dirty="0">
                          <a:effectLst/>
                        </a:rPr>
                        <a:t>3.0</a:t>
                      </a:r>
                      <a:br>
                        <a:rPr lang="en-AU" sz="1600" dirty="0">
                          <a:effectLst/>
                        </a:rPr>
                      </a:br>
                      <a:endParaRPr lang="en-AU" sz="1600" dirty="0">
                        <a:effectLst/>
                      </a:endParaRPr>
                    </a:p>
                  </a:txBody>
                  <a:tcPr marL="76200" marR="76200" marT="76200" marB="76200" anchor="ctr">
                    <a:lnL>
                      <a:noFill/>
                    </a:lnL>
                    <a:lnR>
                      <a:noFill/>
                    </a:lnR>
                    <a:lnT>
                      <a:noFill/>
                    </a:lnT>
                    <a:lnB>
                      <a:noFill/>
                    </a:lnB>
                  </a:tcPr>
                </a:tc>
                <a:tc>
                  <a:txBody>
                    <a:bodyPr/>
                    <a:lstStyle/>
                    <a:p>
                      <a:pPr algn="ctr"/>
                      <a:r>
                        <a:rPr lang="en-AU" sz="160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extLst>
                  <a:ext uri="{0D108BD9-81ED-4DB2-BD59-A6C34878D82A}">
                    <a16:rowId xmlns:a16="http://schemas.microsoft.com/office/drawing/2014/main" val="2101883912"/>
                  </a:ext>
                </a:extLst>
              </a:tr>
              <a:tr h="0">
                <a:tc>
                  <a:txBody>
                    <a:bodyPr/>
                    <a:lstStyle/>
                    <a:p>
                      <a:pPr algn="l"/>
                      <a:r>
                        <a:rPr lang="en-AU" sz="1600" dirty="0">
                          <a:effectLst/>
                        </a:rPr>
                        <a:t>x1.16xLarge</a:t>
                      </a:r>
                    </a:p>
                  </a:txBody>
                  <a:tcPr marL="76200" marR="76200" marT="76200" marB="76200" anchor="ctr">
                    <a:lnL>
                      <a:noFill/>
                    </a:lnL>
                    <a:lnR>
                      <a:noFill/>
                    </a:lnR>
                    <a:lnT>
                      <a:noFill/>
                    </a:lnT>
                    <a:lnB>
                      <a:noFill/>
                    </a:lnB>
                  </a:tcPr>
                </a:tc>
                <a:tc>
                  <a:txBody>
                    <a:bodyPr/>
                    <a:lstStyle/>
                    <a:p>
                      <a:pPr algn="ctr"/>
                      <a:r>
                        <a:rPr lang="en-AU" sz="1600" dirty="0">
                          <a:effectLst/>
                        </a:rPr>
                        <a:t>64</a:t>
                      </a:r>
                    </a:p>
                  </a:txBody>
                  <a:tcPr marL="76200" marR="76200" marT="76200" marB="76200" anchor="ctr">
                    <a:lnL>
                      <a:noFill/>
                    </a:lnL>
                    <a:lnR>
                      <a:noFill/>
                    </a:lnR>
                    <a:lnT>
                      <a:noFill/>
                    </a:lnT>
                    <a:lnB>
                      <a:noFill/>
                    </a:lnB>
                  </a:tcPr>
                </a:tc>
                <a:tc>
                  <a:txBody>
                    <a:bodyPr/>
                    <a:lstStyle/>
                    <a:p>
                      <a:pPr algn="ctr"/>
                      <a:r>
                        <a:rPr lang="en-AU" sz="1600" dirty="0">
                          <a:effectLst/>
                        </a:rPr>
                        <a:t>976</a:t>
                      </a:r>
                    </a:p>
                  </a:txBody>
                  <a:tcPr marL="76200" marR="76200" marT="76200" marB="76200" anchor="ctr">
                    <a:lnL>
                      <a:noFill/>
                    </a:lnL>
                    <a:lnR>
                      <a:noFill/>
                    </a:lnR>
                    <a:lnT>
                      <a:noFill/>
                    </a:lnT>
                    <a:lnB>
                      <a:noFill/>
                    </a:lnB>
                  </a:tcPr>
                </a:tc>
                <a:tc>
                  <a:txBody>
                    <a:bodyPr/>
                    <a:lstStyle/>
                    <a:p>
                      <a:pPr algn="ctr"/>
                      <a:r>
                        <a:rPr lang="en-AU" sz="1600" dirty="0">
                          <a:effectLst/>
                        </a:rPr>
                        <a:t>SSD</a:t>
                      </a:r>
                    </a:p>
                  </a:txBody>
                  <a:tcPr marL="76200" marR="76200" marT="76200" marB="76200" anchor="ctr">
                    <a:lnL>
                      <a:noFill/>
                    </a:lnL>
                    <a:lnR>
                      <a:noFill/>
                    </a:lnR>
                    <a:lnT>
                      <a:noFill/>
                    </a:lnT>
                    <a:lnB>
                      <a:noFill/>
                    </a:lnB>
                  </a:tcPr>
                </a:tc>
                <a:tc>
                  <a:txBody>
                    <a:bodyPr/>
                    <a:lstStyle/>
                    <a:p>
                      <a:pPr algn="ctr"/>
                      <a:r>
                        <a:rPr lang="en-AU" sz="1600" dirty="0">
                          <a:effectLst/>
                        </a:rPr>
                        <a:t>10 </a:t>
                      </a:r>
                      <a:r>
                        <a:rPr lang="en-AU" sz="1600" dirty="0" err="1">
                          <a:effectLst/>
                        </a:rPr>
                        <a:t>Gbps</a:t>
                      </a:r>
                      <a:endParaRPr lang="en-AU" sz="1600" dirty="0">
                        <a:effectLst/>
                      </a:endParaRPr>
                    </a:p>
                  </a:txBody>
                  <a:tcPr marL="76200" marR="76200" marT="76200" marB="76200" anchor="ctr">
                    <a:lnL>
                      <a:noFill/>
                    </a:lnL>
                    <a:lnR>
                      <a:noFill/>
                    </a:lnR>
                    <a:lnT>
                      <a:noFill/>
                    </a:lnT>
                    <a:lnB>
                      <a:noFill/>
                    </a:lnB>
                  </a:tcPr>
                </a:tc>
                <a:tc>
                  <a:txBody>
                    <a:bodyPr/>
                    <a:lstStyle/>
                    <a:p>
                      <a:pPr algn="ctr"/>
                      <a:r>
                        <a:rPr lang="en-AU" sz="1600" dirty="0">
                          <a:effectLst/>
                        </a:rPr>
                        <a:t>Intel Xeon E7-8880 v3</a:t>
                      </a:r>
                    </a:p>
                  </a:txBody>
                  <a:tcPr marL="76200" marR="76200" marT="76200" marB="76200" anchor="ctr">
                    <a:lnL>
                      <a:noFill/>
                    </a:lnL>
                    <a:lnR>
                      <a:noFill/>
                    </a:lnR>
                    <a:lnT>
                      <a:noFill/>
                    </a:lnT>
                    <a:lnB>
                      <a:noFill/>
                    </a:lnB>
                  </a:tcPr>
                </a:tc>
                <a:tc>
                  <a:txBody>
                    <a:bodyPr/>
                    <a:lstStyle/>
                    <a:p>
                      <a:pPr algn="ctr"/>
                      <a:r>
                        <a:rPr lang="en-AU" sz="1600" dirty="0">
                          <a:effectLst/>
                        </a:rPr>
                        <a:t>2.3</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tc>
                  <a:txBody>
                    <a:bodyPr/>
                    <a:lstStyle/>
                    <a:p>
                      <a:pPr algn="ctr"/>
                      <a:r>
                        <a:rPr lang="en-AU" sz="1600" dirty="0">
                          <a:effectLst/>
                        </a:rPr>
                        <a:t>Yes</a:t>
                      </a:r>
                    </a:p>
                  </a:txBody>
                  <a:tcPr marL="76200" marR="76200" marT="76200" marB="76200" anchor="ctr">
                    <a:lnL>
                      <a:noFill/>
                    </a:lnL>
                    <a:lnR>
                      <a:noFill/>
                    </a:lnR>
                    <a:lnT>
                      <a:noFill/>
                    </a:lnT>
                    <a:lnB>
                      <a:noFill/>
                    </a:lnB>
                  </a:tcPr>
                </a:tc>
                <a:extLst>
                  <a:ext uri="{0D108BD9-81ED-4DB2-BD59-A6C34878D82A}">
                    <a16:rowId xmlns:a16="http://schemas.microsoft.com/office/drawing/2014/main" val="3316683471"/>
                  </a:ext>
                </a:extLst>
              </a:tr>
            </a:tbl>
          </a:graphicData>
        </a:graphic>
      </p:graphicFrame>
      <p:sp>
        <p:nvSpPr>
          <p:cNvPr id="4" name="Slide Number Placeholder 3"/>
          <p:cNvSpPr>
            <a:spLocks noGrp="1"/>
          </p:cNvSpPr>
          <p:nvPr>
            <p:ph type="sldNum" sz="quarter" idx="12"/>
          </p:nvPr>
        </p:nvSpPr>
        <p:spPr/>
        <p:txBody>
          <a:bodyPr/>
          <a:lstStyle/>
          <a:p>
            <a:fld id="{103F590D-1EE3-4679-BAB2-47D8C4772F51}" type="slidenum">
              <a:rPr lang="en-GB" smtClean="0"/>
              <a:pPr/>
              <a:t>32</a:t>
            </a:fld>
            <a:endParaRPr lang="en-GB"/>
          </a:p>
        </p:txBody>
      </p:sp>
    </p:spTree>
    <p:extLst>
      <p:ext uri="{BB962C8B-B14F-4D97-AF65-F5344CB8AC3E}">
        <p14:creationId xmlns:p14="http://schemas.microsoft.com/office/powerpoint/2010/main" val="22686240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Security</a:t>
            </a:r>
          </a:p>
        </p:txBody>
      </p:sp>
      <p:sp>
        <p:nvSpPr>
          <p:cNvPr id="3" name="Content Placeholder 2"/>
          <p:cNvSpPr>
            <a:spLocks noGrp="1"/>
          </p:cNvSpPr>
          <p:nvPr>
            <p:ph idx="1"/>
          </p:nvPr>
        </p:nvSpPr>
        <p:spPr>
          <a:xfrm>
            <a:off x="957943" y="1658938"/>
            <a:ext cx="10254343" cy="4751910"/>
          </a:xfrm>
        </p:spPr>
        <p:txBody>
          <a:bodyPr>
            <a:normAutofit/>
          </a:bodyPr>
          <a:lstStyle/>
          <a:p>
            <a:r>
              <a:rPr lang="en-US" dirty="0"/>
              <a:t>Security Group</a:t>
            </a:r>
          </a:p>
          <a:p>
            <a:pPr lvl="1"/>
            <a:r>
              <a:rPr lang="en-US" dirty="0"/>
              <a:t>Firewall</a:t>
            </a:r>
          </a:p>
          <a:p>
            <a:r>
              <a:rPr lang="en-US" dirty="0"/>
              <a:t>Configure </a:t>
            </a:r>
            <a:r>
              <a:rPr lang="en-US" dirty="0" err="1"/>
              <a:t>ssh</a:t>
            </a:r>
            <a:r>
              <a:rPr lang="en-US" dirty="0"/>
              <a:t> access</a:t>
            </a:r>
          </a:p>
          <a:p>
            <a:pPr lvl="1"/>
            <a:r>
              <a:rPr lang="en-US" dirty="0"/>
              <a:t>Generate Public/Private Key Pairs</a:t>
            </a:r>
          </a:p>
          <a:p>
            <a:pPr lvl="1"/>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33</a:t>
            </a:fld>
            <a:endParaRPr lang="en-GB"/>
          </a:p>
        </p:txBody>
      </p:sp>
      <p:pic>
        <p:nvPicPr>
          <p:cNvPr id="5" name="Picture 4">
            <a:extLst>
              <a:ext uri="{FF2B5EF4-FFF2-40B4-BE49-F238E27FC236}">
                <a16:creationId xmlns:a16="http://schemas.microsoft.com/office/drawing/2014/main" id="{B3D236F4-9715-4641-BCC9-235D5D8B788C}"/>
              </a:ext>
            </a:extLst>
          </p:cNvPr>
          <p:cNvPicPr>
            <a:picLocks noChangeAspect="1" noChangeArrowheads="1"/>
          </p:cNvPicPr>
          <p:nvPr/>
        </p:nvPicPr>
        <p:blipFill>
          <a:blip r:embed="rId3" cstate="print"/>
          <a:srcRect/>
          <a:stretch>
            <a:fillRect/>
          </a:stretch>
        </p:blipFill>
        <p:spPr bwMode="auto">
          <a:xfrm>
            <a:off x="10736883" y="1054013"/>
            <a:ext cx="1133476" cy="1133476"/>
          </a:xfrm>
          <a:prstGeom prst="rect">
            <a:avLst/>
          </a:prstGeom>
          <a:noFill/>
          <a:ln w="9525">
            <a:noFill/>
            <a:round/>
            <a:headEnd/>
            <a:tailEnd/>
          </a:ln>
          <a:effectLst/>
        </p:spPr>
      </p:pic>
      <p:sp>
        <p:nvSpPr>
          <p:cNvPr id="6" name="TextBox 5">
            <a:extLst>
              <a:ext uri="{FF2B5EF4-FFF2-40B4-BE49-F238E27FC236}">
                <a16:creationId xmlns:a16="http://schemas.microsoft.com/office/drawing/2014/main" id="{14290BF6-7412-F149-B4BE-029C2E5D6CDB}"/>
              </a:ext>
            </a:extLst>
          </p:cNvPr>
          <p:cNvSpPr txBox="1"/>
          <p:nvPr/>
        </p:nvSpPr>
        <p:spPr>
          <a:xfrm>
            <a:off x="10599657" y="2141004"/>
            <a:ext cx="1153201" cy="400110"/>
          </a:xfrm>
          <a:prstGeom prst="rect">
            <a:avLst/>
          </a:prstGeom>
          <a:noFill/>
        </p:spPr>
        <p:txBody>
          <a:bodyPr wrap="none" rtlCol="0">
            <a:spAutoFit/>
          </a:bodyPr>
          <a:lstStyle/>
          <a:p>
            <a:r>
              <a:rPr lang="en-US" dirty="0"/>
              <a:t>Instance</a:t>
            </a:r>
          </a:p>
        </p:txBody>
      </p:sp>
      <p:pic>
        <p:nvPicPr>
          <p:cNvPr id="8" name="Picture 101" descr="MCj03491210000[1]">
            <a:extLst>
              <a:ext uri="{FF2B5EF4-FFF2-40B4-BE49-F238E27FC236}">
                <a16:creationId xmlns:a16="http://schemas.microsoft.com/office/drawing/2014/main" id="{346C1F36-C94E-2048-A0F3-4CF02F042906}"/>
              </a:ext>
            </a:extLst>
          </p:cNvPr>
          <p:cNvPicPr>
            <a:picLocks noChangeAspect="1" noChangeArrowheads="1"/>
          </p:cNvPicPr>
          <p:nvPr/>
        </p:nvPicPr>
        <p:blipFill>
          <a:blip r:embed="rId4" cstate="print"/>
          <a:srcRect/>
          <a:stretch>
            <a:fillRect/>
          </a:stretch>
        </p:blipFill>
        <p:spPr bwMode="auto">
          <a:xfrm>
            <a:off x="6236679" y="606053"/>
            <a:ext cx="815975" cy="742258"/>
          </a:xfrm>
          <a:prstGeom prst="rect">
            <a:avLst/>
          </a:prstGeom>
          <a:noFill/>
        </p:spPr>
      </p:pic>
      <p:pic>
        <p:nvPicPr>
          <p:cNvPr id="9" name="Picture 8" descr="MCj04326230000[1]">
            <a:extLst>
              <a:ext uri="{FF2B5EF4-FFF2-40B4-BE49-F238E27FC236}">
                <a16:creationId xmlns:a16="http://schemas.microsoft.com/office/drawing/2014/main" id="{70DF50BD-4DA5-534C-ACC6-46F3E09DD5F9}"/>
              </a:ext>
            </a:extLst>
          </p:cNvPr>
          <p:cNvPicPr>
            <a:picLocks noChangeAspect="1" noChangeArrowheads="1"/>
          </p:cNvPicPr>
          <p:nvPr/>
        </p:nvPicPr>
        <p:blipFill>
          <a:blip r:embed="rId5" cstate="print"/>
          <a:srcRect/>
          <a:stretch>
            <a:fillRect/>
          </a:stretch>
        </p:blipFill>
        <p:spPr bwMode="auto">
          <a:xfrm>
            <a:off x="6679398" y="1883082"/>
            <a:ext cx="534988" cy="534988"/>
          </a:xfrm>
          <a:prstGeom prst="rect">
            <a:avLst/>
          </a:prstGeom>
          <a:noFill/>
        </p:spPr>
      </p:pic>
      <p:cxnSp>
        <p:nvCxnSpPr>
          <p:cNvPr id="10" name="Straight Arrow Connector 9">
            <a:extLst>
              <a:ext uri="{FF2B5EF4-FFF2-40B4-BE49-F238E27FC236}">
                <a16:creationId xmlns:a16="http://schemas.microsoft.com/office/drawing/2014/main" id="{6A161968-EA9C-AA46-884A-9A7FD8A11C72}"/>
              </a:ext>
            </a:extLst>
          </p:cNvPr>
          <p:cNvCxnSpPr>
            <a:cxnSpLocks/>
          </p:cNvCxnSpPr>
          <p:nvPr/>
        </p:nvCxnSpPr>
        <p:spPr bwMode="auto">
          <a:xfrm>
            <a:off x="7121267" y="1130613"/>
            <a:ext cx="1485795" cy="46723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94DF466B-DD83-CE41-BD0F-44F060033151}"/>
              </a:ext>
            </a:extLst>
          </p:cNvPr>
          <p:cNvCxnSpPr>
            <a:cxnSpLocks/>
          </p:cNvCxnSpPr>
          <p:nvPr/>
        </p:nvCxnSpPr>
        <p:spPr bwMode="auto">
          <a:xfrm flipV="1">
            <a:off x="7274257" y="1682633"/>
            <a:ext cx="3566650" cy="487981"/>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6" name="TextBox 15">
            <a:extLst>
              <a:ext uri="{FF2B5EF4-FFF2-40B4-BE49-F238E27FC236}">
                <a16:creationId xmlns:a16="http://schemas.microsoft.com/office/drawing/2014/main" id="{11D1E6E8-6A4E-2B4E-AD39-BC63A434455E}"/>
              </a:ext>
            </a:extLst>
          </p:cNvPr>
          <p:cNvSpPr txBox="1"/>
          <p:nvPr/>
        </p:nvSpPr>
        <p:spPr>
          <a:xfrm>
            <a:off x="7577604" y="2110293"/>
            <a:ext cx="452816" cy="307777"/>
          </a:xfrm>
          <a:prstGeom prst="rect">
            <a:avLst/>
          </a:prstGeom>
          <a:noFill/>
        </p:spPr>
        <p:txBody>
          <a:bodyPr wrap="none" rtlCol="0">
            <a:spAutoFit/>
          </a:bodyPr>
          <a:lstStyle/>
          <a:p>
            <a:r>
              <a:rPr lang="en-US" sz="1400" dirty="0"/>
              <a:t>Yes</a:t>
            </a:r>
          </a:p>
        </p:txBody>
      </p:sp>
      <p:pic>
        <p:nvPicPr>
          <p:cNvPr id="20" name="Picture 19">
            <a:extLst>
              <a:ext uri="{FF2B5EF4-FFF2-40B4-BE49-F238E27FC236}">
                <a16:creationId xmlns:a16="http://schemas.microsoft.com/office/drawing/2014/main" id="{AA884BA9-6FDD-B341-B2E3-64BB50BF1D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 y="3883387"/>
            <a:ext cx="12192000" cy="2327454"/>
          </a:xfrm>
          <a:prstGeom prst="rect">
            <a:avLst/>
          </a:prstGeom>
        </p:spPr>
      </p:pic>
      <p:sp>
        <p:nvSpPr>
          <p:cNvPr id="33" name="TextBox 32">
            <a:extLst>
              <a:ext uri="{FF2B5EF4-FFF2-40B4-BE49-F238E27FC236}">
                <a16:creationId xmlns:a16="http://schemas.microsoft.com/office/drawing/2014/main" id="{C8BB3961-B516-DA4F-AB9A-856837C4578E}"/>
              </a:ext>
            </a:extLst>
          </p:cNvPr>
          <p:cNvSpPr txBox="1"/>
          <p:nvPr/>
        </p:nvSpPr>
        <p:spPr>
          <a:xfrm>
            <a:off x="7602675" y="994884"/>
            <a:ext cx="402674" cy="307777"/>
          </a:xfrm>
          <a:prstGeom prst="rect">
            <a:avLst/>
          </a:prstGeom>
          <a:noFill/>
        </p:spPr>
        <p:txBody>
          <a:bodyPr wrap="none" rtlCol="0">
            <a:spAutoFit/>
          </a:bodyPr>
          <a:lstStyle/>
          <a:p>
            <a:r>
              <a:rPr lang="en-US" sz="1400" dirty="0"/>
              <a:t>No</a:t>
            </a:r>
          </a:p>
        </p:txBody>
      </p:sp>
      <p:pic>
        <p:nvPicPr>
          <p:cNvPr id="7" name="Picture 3" descr="C:\Users\Andreas Haeberlen\AppData\Local\Microsoft\Windows\Temporary Internet Files\Content.IE5\NRR5JRIL\MC900431622[1].png">
            <a:extLst>
              <a:ext uri="{FF2B5EF4-FFF2-40B4-BE49-F238E27FC236}">
                <a16:creationId xmlns:a16="http://schemas.microsoft.com/office/drawing/2014/main" id="{FBAFF752-A00C-B642-B51E-604B06DCAD26}"/>
              </a:ext>
            </a:extLst>
          </p:cNvPr>
          <p:cNvPicPr>
            <a:picLocks noChangeAspect="1" noChangeArrowheads="1"/>
          </p:cNvPicPr>
          <p:nvPr/>
        </p:nvPicPr>
        <p:blipFill>
          <a:blip r:embed="rId7" cstate="print"/>
          <a:srcRect/>
          <a:stretch>
            <a:fillRect/>
          </a:stretch>
        </p:blipFill>
        <p:spPr bwMode="auto">
          <a:xfrm flipH="1">
            <a:off x="8639973" y="1134183"/>
            <a:ext cx="1240282" cy="1240282"/>
          </a:xfrm>
          <a:prstGeom prst="rect">
            <a:avLst/>
          </a:prstGeom>
          <a:noFill/>
        </p:spPr>
      </p:pic>
    </p:spTree>
    <p:extLst>
      <p:ext uri="{BB962C8B-B14F-4D97-AF65-F5344CB8AC3E}">
        <p14:creationId xmlns:p14="http://schemas.microsoft.com/office/powerpoint/2010/main" val="325388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Recap: EC2</a:t>
            </a:r>
          </a:p>
        </p:txBody>
      </p:sp>
      <p:sp>
        <p:nvSpPr>
          <p:cNvPr id="3" name="Content Placeholder 2"/>
          <p:cNvSpPr>
            <a:spLocks noGrp="1"/>
          </p:cNvSpPr>
          <p:nvPr>
            <p:ph idx="1"/>
          </p:nvPr>
        </p:nvSpPr>
        <p:spPr/>
        <p:txBody>
          <a:bodyPr>
            <a:normAutofit lnSpcReduction="10000"/>
          </a:bodyPr>
          <a:lstStyle/>
          <a:p>
            <a:r>
              <a:rPr lang="en-US"/>
              <a:t>What EC2 is:</a:t>
            </a:r>
          </a:p>
          <a:p>
            <a:pPr lvl="1"/>
            <a:r>
              <a:rPr lang="en-US"/>
              <a:t>IaaS service - you can rent virtual machines</a:t>
            </a:r>
          </a:p>
          <a:p>
            <a:pPr lvl="1"/>
            <a:r>
              <a:rPr lang="en-US"/>
              <a:t>Various types: Very small to very powerful</a:t>
            </a:r>
          </a:p>
          <a:p>
            <a:pPr lvl="1"/>
            <a:endParaRPr lang="en-US"/>
          </a:p>
          <a:p>
            <a:r>
              <a:rPr lang="en-US"/>
              <a:t>How to use EC2:</a:t>
            </a:r>
          </a:p>
          <a:p>
            <a:pPr lvl="1"/>
            <a:r>
              <a:rPr lang="en-US"/>
              <a:t>Ephemeral state - local data is lost when instance terminates</a:t>
            </a:r>
          </a:p>
          <a:p>
            <a:pPr lvl="1"/>
            <a:r>
              <a:rPr lang="en-US"/>
              <a:t>AMIs - used to initialize an instance (OS, applications, ...)</a:t>
            </a:r>
          </a:p>
          <a:p>
            <a:pPr lvl="1"/>
            <a:r>
              <a:rPr lang="en-US"/>
              <a:t>Security groups - "firewalls" for your instances</a:t>
            </a:r>
          </a:p>
          <a:p>
            <a:pPr lvl="1"/>
            <a:r>
              <a:rPr lang="en-US"/>
              <a:t>Regions and availability zones</a:t>
            </a:r>
          </a:p>
          <a:p>
            <a:pPr lvl="1"/>
            <a:r>
              <a:rPr lang="en-US"/>
              <a:t>On-demand/reserved/spot instances</a:t>
            </a:r>
          </a:p>
          <a:p>
            <a:pPr lvl="1"/>
            <a:r>
              <a:rPr lang="en-US"/>
              <a:t>Service level agreement (SLA)</a:t>
            </a:r>
          </a:p>
          <a:p>
            <a:pPr lvl="1"/>
            <a:endParaRPr lang="en-US"/>
          </a:p>
          <a:p>
            <a:pPr lvl="1"/>
            <a:endParaRPr lang="en-US"/>
          </a:p>
          <a:p>
            <a:pPr lvl="1"/>
            <a:endParaRPr lang="en-US"/>
          </a:p>
        </p:txBody>
      </p:sp>
      <p:sp>
        <p:nvSpPr>
          <p:cNvPr id="4" name="Slide Number Placeholder 3"/>
          <p:cNvSpPr>
            <a:spLocks noGrp="1"/>
          </p:cNvSpPr>
          <p:nvPr>
            <p:ph type="sldNum" sz="quarter" idx="12"/>
          </p:nvPr>
        </p:nvSpPr>
        <p:spPr/>
        <p:txBody>
          <a:bodyPr/>
          <a:lstStyle/>
          <a:p>
            <a:fld id="{103F590D-1EE3-4679-BAB2-47D8C4772F51}" type="slidenum">
              <a:rPr lang="en-GB" smtClean="0"/>
              <a:pPr/>
              <a:t>34</a:t>
            </a:fld>
            <a:endParaRPr lang="en-GB"/>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EBS Volumes</a:t>
            </a:r>
          </a:p>
        </p:txBody>
      </p:sp>
      <p:sp>
        <p:nvSpPr>
          <p:cNvPr id="3" name="Content Placeholder 2"/>
          <p:cNvSpPr>
            <a:spLocks noGrp="1"/>
          </p:cNvSpPr>
          <p:nvPr>
            <p:ph idx="1"/>
          </p:nvPr>
        </p:nvSpPr>
        <p:spPr>
          <a:xfrm>
            <a:off x="838199" y="1541124"/>
            <a:ext cx="10112829" cy="4650126"/>
          </a:xfrm>
        </p:spPr>
        <p:txBody>
          <a:bodyPr>
            <a:normAutofit fontScale="92500" lnSpcReduction="20000"/>
          </a:bodyPr>
          <a:lstStyle/>
          <a:p>
            <a:r>
              <a:rPr lang="en-US" dirty="0"/>
              <a:t>EBS storage is allocated in </a:t>
            </a:r>
            <a:r>
              <a:rPr lang="en-US" dirty="0">
                <a:solidFill>
                  <a:srgbClr val="FF9900"/>
                </a:solidFill>
              </a:rPr>
              <a:t>volumes</a:t>
            </a:r>
          </a:p>
          <a:p>
            <a:pPr lvl="1"/>
            <a:r>
              <a:rPr lang="en-US" dirty="0"/>
              <a:t>A volume is a 'virtual disk' (size: 1GB - 1TB)</a:t>
            </a:r>
          </a:p>
          <a:p>
            <a:pPr lvl="1"/>
            <a:r>
              <a:rPr lang="en-US" dirty="0"/>
              <a:t>Basically, a raw block device</a:t>
            </a:r>
          </a:p>
          <a:p>
            <a:pPr lvl="1"/>
            <a:r>
              <a:rPr lang="en-US" dirty="0"/>
              <a:t>Can be attached to an instance (but only one at a time)</a:t>
            </a:r>
          </a:p>
          <a:p>
            <a:pPr lvl="1"/>
            <a:r>
              <a:rPr lang="en-US" dirty="0"/>
              <a:t>A single instance can access multiple volumes</a:t>
            </a:r>
          </a:p>
          <a:p>
            <a:endParaRPr lang="en-US" sz="1000" dirty="0"/>
          </a:p>
          <a:p>
            <a:r>
              <a:rPr lang="en-US" dirty="0"/>
              <a:t>Placed in specific availability zones</a:t>
            </a:r>
          </a:p>
          <a:p>
            <a:pPr lvl="1"/>
            <a:r>
              <a:rPr lang="en-US" dirty="0"/>
              <a:t>Why is this useful?</a:t>
            </a:r>
          </a:p>
          <a:p>
            <a:pPr lvl="1"/>
            <a:r>
              <a:rPr lang="en-US" dirty="0"/>
              <a:t>Be sure to place it near instances (otherwise can't attach)</a:t>
            </a:r>
          </a:p>
          <a:p>
            <a:endParaRPr lang="en-US" sz="1000" dirty="0"/>
          </a:p>
          <a:p>
            <a:r>
              <a:rPr lang="en-US" dirty="0"/>
              <a:t>Replicated across multiple servers</a:t>
            </a:r>
          </a:p>
          <a:p>
            <a:pPr lvl="1"/>
            <a:r>
              <a:rPr lang="en-US" dirty="0"/>
              <a:t>Data is not lost if a single server fails</a:t>
            </a:r>
          </a:p>
          <a:p>
            <a:pPr lvl="1"/>
            <a:r>
              <a:rPr lang="en-US" dirty="0"/>
              <a:t>Amazon: Availability is 99.999% (5 mins downtime a year) and a failure rate of 0.1 – 0.2% a year (20 times more reliable than standard disks)</a:t>
            </a:r>
          </a:p>
          <a:p>
            <a:pPr lvl="1"/>
            <a:endParaRPr lang="en-US" dirty="0"/>
          </a:p>
          <a:p>
            <a:pPr lvl="1">
              <a:buNone/>
            </a:pPr>
            <a:endParaRPr lang="en-US" dirty="0"/>
          </a:p>
          <a:p>
            <a:endParaRPr lang="en-US" dirty="0"/>
          </a:p>
        </p:txBody>
      </p:sp>
      <p:sp>
        <p:nvSpPr>
          <p:cNvPr id="4" name="Slide Number Placeholder 3"/>
          <p:cNvSpPr>
            <a:spLocks noGrp="1"/>
          </p:cNvSpPr>
          <p:nvPr>
            <p:ph type="sldNum" sz="quarter" idx="12"/>
          </p:nvPr>
        </p:nvSpPr>
        <p:spPr/>
        <p:txBody>
          <a:bodyPr/>
          <a:lstStyle/>
          <a:p>
            <a:fld id="{103F590D-1EE3-4679-BAB2-47D8C4772F51}" type="slidenum">
              <a:rPr lang="en-GB" smtClean="0"/>
              <a:pPr/>
              <a:t>35</a:t>
            </a:fld>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EBS Continued</a:t>
            </a:r>
          </a:p>
        </p:txBody>
      </p:sp>
      <p:sp>
        <p:nvSpPr>
          <p:cNvPr id="3" name="Content Placeholder 2"/>
          <p:cNvSpPr>
            <a:spLocks noGrp="1"/>
          </p:cNvSpPr>
          <p:nvPr>
            <p:ph idx="1"/>
          </p:nvPr>
        </p:nvSpPr>
        <p:spPr>
          <a:xfrm>
            <a:off x="838199" y="1439334"/>
            <a:ext cx="10003971" cy="4751917"/>
          </a:xfrm>
        </p:spPr>
        <p:txBody>
          <a:bodyPr>
            <a:normAutofit/>
          </a:bodyPr>
          <a:lstStyle/>
          <a:p>
            <a:r>
              <a:rPr lang="en-US" dirty="0"/>
              <a:t>Automatically apply encryption</a:t>
            </a:r>
          </a:p>
          <a:p>
            <a:r>
              <a:rPr lang="en-US" dirty="0"/>
              <a:t>Snapshot – create a copy of the EBS volume(s) to recreate at any time</a:t>
            </a:r>
          </a:p>
          <a:p>
            <a:r>
              <a:rPr lang="en-US" dirty="0"/>
              <a:t>Elastic Volumes – can increase size automatically without using a snapshot</a:t>
            </a:r>
          </a:p>
          <a:p>
            <a:r>
              <a:rPr lang="en-US" dirty="0"/>
              <a:t>Underlying technology is SSD or HDD</a:t>
            </a:r>
          </a:p>
          <a:p>
            <a:pPr lvl="1"/>
            <a:r>
              <a:rPr lang="en-US" dirty="0"/>
              <a:t>SSD better for disk intensive applications</a:t>
            </a:r>
          </a:p>
          <a:p>
            <a:r>
              <a:rPr lang="en-US" dirty="0"/>
              <a:t>EBS-Optimized – guarantees certain levels (provisioned IOPS) of throughput (500 and 10,000 Mbps) (SATA drive around 5,000 Mbps)</a:t>
            </a:r>
          </a:p>
          <a:p>
            <a:pPr lvl="1">
              <a:buNone/>
            </a:pPr>
            <a:endParaRPr lang="en-US" dirty="0"/>
          </a:p>
          <a:p>
            <a:pPr lvl="2">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661" y="206863"/>
            <a:ext cx="2661139" cy="496521"/>
          </a:xfrm>
        </p:spPr>
        <p:txBody>
          <a:bodyPr>
            <a:normAutofit fontScale="90000"/>
          </a:bodyPr>
          <a:lstStyle/>
          <a:p>
            <a:r>
              <a:rPr lang="en-US" b="1" dirty="0" smtClean="0">
                <a:solidFill>
                  <a:srgbClr val="0070C0"/>
                </a:solidFill>
              </a:rPr>
              <a:t>AWS Map</a:t>
            </a:r>
            <a:endParaRPr lang="en-US" b="1" dirty="0">
              <a:solidFill>
                <a:srgbClr val="0070C0"/>
              </a:solidFill>
            </a:endParaRP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4</a:t>
            </a:fld>
            <a:endParaRPr lang="en-GB" dirty="0"/>
          </a:p>
        </p:txBody>
      </p:sp>
      <p:pic>
        <p:nvPicPr>
          <p:cNvPr id="6" name="Picture 5"/>
          <p:cNvPicPr>
            <a:picLocks noChangeAspect="1"/>
          </p:cNvPicPr>
          <p:nvPr/>
        </p:nvPicPr>
        <p:blipFill>
          <a:blip r:embed="rId3"/>
          <a:stretch>
            <a:fillRect/>
          </a:stretch>
        </p:blipFill>
        <p:spPr>
          <a:xfrm>
            <a:off x="310661" y="1090852"/>
            <a:ext cx="5590409" cy="3955934"/>
          </a:xfrm>
          <a:prstGeom prst="rect">
            <a:avLst/>
          </a:prstGeom>
        </p:spPr>
      </p:pic>
      <p:pic>
        <p:nvPicPr>
          <p:cNvPr id="7" name="Picture 6"/>
          <p:cNvPicPr>
            <a:picLocks noChangeAspect="1"/>
          </p:cNvPicPr>
          <p:nvPr/>
        </p:nvPicPr>
        <p:blipFill>
          <a:blip r:embed="rId4"/>
          <a:stretch>
            <a:fillRect/>
          </a:stretch>
        </p:blipFill>
        <p:spPr>
          <a:xfrm>
            <a:off x="6368901" y="1090852"/>
            <a:ext cx="4733039" cy="4534172"/>
          </a:xfrm>
          <a:prstGeom prst="rect">
            <a:avLst/>
          </a:prstGeom>
        </p:spPr>
      </p:pic>
      <p:sp>
        <p:nvSpPr>
          <p:cNvPr id="8" name="TextBox 7"/>
          <p:cNvSpPr txBox="1"/>
          <p:nvPr/>
        </p:nvSpPr>
        <p:spPr>
          <a:xfrm>
            <a:off x="2928620" y="4928634"/>
            <a:ext cx="319319" cy="400110"/>
          </a:xfrm>
          <a:prstGeom prst="rect">
            <a:avLst/>
          </a:prstGeom>
          <a:noFill/>
        </p:spPr>
        <p:txBody>
          <a:bodyPr wrap="none" rtlCol="0">
            <a:spAutoFit/>
          </a:bodyPr>
          <a:lstStyle/>
          <a:p>
            <a:r>
              <a:rPr lang="en-US" dirty="0" smtClean="0">
                <a:solidFill>
                  <a:srgbClr val="0070C0"/>
                </a:solidFill>
              </a:rPr>
              <a:t>a</a:t>
            </a:r>
            <a:endParaRPr lang="en-US" dirty="0">
              <a:solidFill>
                <a:srgbClr val="0070C0"/>
              </a:solidFill>
            </a:endParaRPr>
          </a:p>
        </p:txBody>
      </p:sp>
      <p:sp>
        <p:nvSpPr>
          <p:cNvPr id="9" name="TextBox 8"/>
          <p:cNvSpPr txBox="1"/>
          <p:nvPr/>
        </p:nvSpPr>
        <p:spPr>
          <a:xfrm>
            <a:off x="8562112" y="771624"/>
            <a:ext cx="319319" cy="400110"/>
          </a:xfrm>
          <a:prstGeom prst="rect">
            <a:avLst/>
          </a:prstGeom>
          <a:noFill/>
        </p:spPr>
        <p:txBody>
          <a:bodyPr wrap="none" rtlCol="0">
            <a:spAutoFit/>
          </a:bodyPr>
          <a:lstStyle/>
          <a:p>
            <a:r>
              <a:rPr lang="en-US" dirty="0" smtClean="0">
                <a:solidFill>
                  <a:srgbClr val="0070C0"/>
                </a:solidFill>
              </a:rPr>
              <a:t>a</a:t>
            </a:r>
            <a:endParaRPr lang="en-US" dirty="0">
              <a:solidFill>
                <a:srgbClr val="0070C0"/>
              </a:solidFill>
            </a:endParaRPr>
          </a:p>
        </p:txBody>
      </p:sp>
      <p:sp>
        <p:nvSpPr>
          <p:cNvPr id="10" name="TextBox 9"/>
          <p:cNvSpPr txBox="1"/>
          <p:nvPr/>
        </p:nvSpPr>
        <p:spPr>
          <a:xfrm>
            <a:off x="6413471" y="5533427"/>
            <a:ext cx="458780" cy="400110"/>
          </a:xfrm>
          <a:prstGeom prst="rect">
            <a:avLst/>
          </a:prstGeom>
          <a:noFill/>
        </p:spPr>
        <p:txBody>
          <a:bodyPr wrap="none" rtlCol="0">
            <a:spAutoFit/>
          </a:bodyPr>
          <a:lstStyle/>
          <a:p>
            <a:r>
              <a:rPr lang="en-US" dirty="0" smtClean="0">
                <a:solidFill>
                  <a:srgbClr val="0070C0"/>
                </a:solidFill>
              </a:rPr>
              <a:t>a1</a:t>
            </a:r>
            <a:endParaRPr lang="en-US" dirty="0">
              <a:solidFill>
                <a:srgbClr val="0070C0"/>
              </a:solidFill>
            </a:endParaRPr>
          </a:p>
        </p:txBody>
      </p:sp>
      <p:sp>
        <p:nvSpPr>
          <p:cNvPr id="11" name="TextBox 10"/>
          <p:cNvSpPr txBox="1"/>
          <p:nvPr/>
        </p:nvSpPr>
        <p:spPr>
          <a:xfrm>
            <a:off x="8881431" y="5528638"/>
            <a:ext cx="458779" cy="400110"/>
          </a:xfrm>
          <a:prstGeom prst="rect">
            <a:avLst/>
          </a:prstGeom>
          <a:noFill/>
        </p:spPr>
        <p:txBody>
          <a:bodyPr wrap="none" rtlCol="0">
            <a:spAutoFit/>
          </a:bodyPr>
          <a:lstStyle/>
          <a:p>
            <a:r>
              <a:rPr lang="en-US" dirty="0" smtClean="0">
                <a:solidFill>
                  <a:srgbClr val="0070C0"/>
                </a:solidFill>
              </a:rPr>
              <a:t>a2</a:t>
            </a:r>
            <a:endParaRPr lang="en-US" dirty="0">
              <a:solidFill>
                <a:srgbClr val="0070C0"/>
              </a:solidFill>
            </a:endParaRPr>
          </a:p>
        </p:txBody>
      </p:sp>
      <p:sp>
        <p:nvSpPr>
          <p:cNvPr id="12" name="TextBox 11"/>
          <p:cNvSpPr txBox="1"/>
          <p:nvPr/>
        </p:nvSpPr>
        <p:spPr>
          <a:xfrm>
            <a:off x="10424481" y="5547120"/>
            <a:ext cx="458779" cy="400110"/>
          </a:xfrm>
          <a:prstGeom prst="rect">
            <a:avLst/>
          </a:prstGeom>
          <a:noFill/>
        </p:spPr>
        <p:txBody>
          <a:bodyPr wrap="none" rtlCol="0">
            <a:spAutoFit/>
          </a:bodyPr>
          <a:lstStyle/>
          <a:p>
            <a:r>
              <a:rPr lang="en-US" dirty="0" smtClean="0">
                <a:solidFill>
                  <a:srgbClr val="0070C0"/>
                </a:solidFill>
              </a:rPr>
              <a:t>a3</a:t>
            </a:r>
            <a:endParaRPr lang="en-US" dirty="0">
              <a:solidFill>
                <a:srgbClr val="0070C0"/>
              </a:solidFill>
            </a:endParaRPr>
          </a:p>
        </p:txBody>
      </p:sp>
    </p:spTree>
    <p:extLst>
      <p:ext uri="{BB962C8B-B14F-4D97-AF65-F5344CB8AC3E}">
        <p14:creationId xmlns:p14="http://schemas.microsoft.com/office/powerpoint/2010/main" val="13451854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5072F42-4DFA-4725-86F9-7594E4AB4EB5}" type="slidenum">
              <a:rPr lang="en-GB" smtClean="0"/>
              <a:pPr/>
              <a:t>5</a:t>
            </a:fld>
            <a:endParaRPr lang="en-GB"/>
          </a:p>
        </p:txBody>
      </p:sp>
      <p:sp>
        <p:nvSpPr>
          <p:cNvPr id="6" name="TextBox 5"/>
          <p:cNvSpPr txBox="1"/>
          <p:nvPr/>
        </p:nvSpPr>
        <p:spPr>
          <a:xfrm>
            <a:off x="488921" y="332777"/>
            <a:ext cx="458780" cy="400110"/>
          </a:xfrm>
          <a:prstGeom prst="rect">
            <a:avLst/>
          </a:prstGeom>
          <a:noFill/>
        </p:spPr>
        <p:txBody>
          <a:bodyPr wrap="none" rtlCol="0">
            <a:spAutoFit/>
          </a:bodyPr>
          <a:lstStyle/>
          <a:p>
            <a:r>
              <a:rPr lang="en-US" dirty="0" smtClean="0">
                <a:solidFill>
                  <a:srgbClr val="0070C0"/>
                </a:solidFill>
              </a:rPr>
              <a:t>a1</a:t>
            </a:r>
            <a:endParaRPr lang="en-US" dirty="0">
              <a:solidFill>
                <a:srgbClr val="0070C0"/>
              </a:solidFill>
            </a:endParaRPr>
          </a:p>
        </p:txBody>
      </p:sp>
      <p:sp>
        <p:nvSpPr>
          <p:cNvPr id="7" name="TextBox 6"/>
          <p:cNvSpPr txBox="1"/>
          <p:nvPr/>
        </p:nvSpPr>
        <p:spPr>
          <a:xfrm>
            <a:off x="2842581" y="327988"/>
            <a:ext cx="458779" cy="400110"/>
          </a:xfrm>
          <a:prstGeom prst="rect">
            <a:avLst/>
          </a:prstGeom>
          <a:noFill/>
        </p:spPr>
        <p:txBody>
          <a:bodyPr wrap="none" rtlCol="0">
            <a:spAutoFit/>
          </a:bodyPr>
          <a:lstStyle/>
          <a:p>
            <a:r>
              <a:rPr lang="en-US" dirty="0" smtClean="0">
                <a:solidFill>
                  <a:srgbClr val="0070C0"/>
                </a:solidFill>
              </a:rPr>
              <a:t>a2</a:t>
            </a:r>
            <a:endParaRPr lang="en-US" dirty="0">
              <a:solidFill>
                <a:srgbClr val="0070C0"/>
              </a:solidFill>
            </a:endParaRPr>
          </a:p>
        </p:txBody>
      </p:sp>
      <p:sp>
        <p:nvSpPr>
          <p:cNvPr id="8" name="TextBox 7"/>
          <p:cNvSpPr txBox="1"/>
          <p:nvPr/>
        </p:nvSpPr>
        <p:spPr>
          <a:xfrm>
            <a:off x="4385631" y="346470"/>
            <a:ext cx="458779" cy="400110"/>
          </a:xfrm>
          <a:prstGeom prst="rect">
            <a:avLst/>
          </a:prstGeom>
          <a:noFill/>
        </p:spPr>
        <p:txBody>
          <a:bodyPr wrap="none" rtlCol="0">
            <a:spAutoFit/>
          </a:bodyPr>
          <a:lstStyle/>
          <a:p>
            <a:r>
              <a:rPr lang="en-US" dirty="0" smtClean="0">
                <a:solidFill>
                  <a:srgbClr val="0070C0"/>
                </a:solidFill>
              </a:rPr>
              <a:t>a3</a:t>
            </a:r>
            <a:endParaRPr lang="en-US" dirty="0">
              <a:solidFill>
                <a:srgbClr val="0070C0"/>
              </a:solidFill>
            </a:endParaRPr>
          </a:p>
        </p:txBody>
      </p:sp>
      <p:pic>
        <p:nvPicPr>
          <p:cNvPr id="9" name="Picture 8"/>
          <p:cNvPicPr>
            <a:picLocks noChangeAspect="1"/>
          </p:cNvPicPr>
          <p:nvPr/>
        </p:nvPicPr>
        <p:blipFill>
          <a:blip r:embed="rId3"/>
          <a:stretch>
            <a:fillRect/>
          </a:stretch>
        </p:blipFill>
        <p:spPr>
          <a:xfrm>
            <a:off x="215260" y="708480"/>
            <a:ext cx="4743450" cy="5343525"/>
          </a:xfrm>
          <a:prstGeom prst="rect">
            <a:avLst/>
          </a:prstGeom>
        </p:spPr>
      </p:pic>
      <p:sp>
        <p:nvSpPr>
          <p:cNvPr id="10" name="TextBox 9"/>
          <p:cNvSpPr txBox="1"/>
          <p:nvPr/>
        </p:nvSpPr>
        <p:spPr>
          <a:xfrm>
            <a:off x="4490255" y="5956755"/>
            <a:ext cx="325730" cy="400110"/>
          </a:xfrm>
          <a:prstGeom prst="rect">
            <a:avLst/>
          </a:prstGeom>
          <a:noFill/>
        </p:spPr>
        <p:txBody>
          <a:bodyPr wrap="none" rtlCol="0">
            <a:spAutoFit/>
          </a:bodyPr>
          <a:lstStyle/>
          <a:p>
            <a:r>
              <a:rPr lang="en-US" dirty="0" smtClean="0">
                <a:solidFill>
                  <a:srgbClr val="0070C0"/>
                </a:solidFill>
              </a:rPr>
              <a:t>b</a:t>
            </a:r>
            <a:endParaRPr lang="en-US" dirty="0">
              <a:solidFill>
                <a:srgbClr val="0070C0"/>
              </a:solidFill>
            </a:endParaRPr>
          </a:p>
        </p:txBody>
      </p:sp>
      <p:pic>
        <p:nvPicPr>
          <p:cNvPr id="11" name="Picture 10"/>
          <p:cNvPicPr>
            <a:picLocks noChangeAspect="1"/>
          </p:cNvPicPr>
          <p:nvPr/>
        </p:nvPicPr>
        <p:blipFill>
          <a:blip r:embed="rId4"/>
          <a:stretch>
            <a:fillRect/>
          </a:stretch>
        </p:blipFill>
        <p:spPr>
          <a:xfrm>
            <a:off x="5476875" y="2822575"/>
            <a:ext cx="6267450" cy="3533775"/>
          </a:xfrm>
          <a:prstGeom prst="rect">
            <a:avLst/>
          </a:prstGeom>
        </p:spPr>
      </p:pic>
      <p:sp>
        <p:nvSpPr>
          <p:cNvPr id="12" name="TextBox 11"/>
          <p:cNvSpPr txBox="1"/>
          <p:nvPr/>
        </p:nvSpPr>
        <p:spPr>
          <a:xfrm>
            <a:off x="11033780" y="2422465"/>
            <a:ext cx="325730" cy="400110"/>
          </a:xfrm>
          <a:prstGeom prst="rect">
            <a:avLst/>
          </a:prstGeom>
          <a:noFill/>
        </p:spPr>
        <p:txBody>
          <a:bodyPr wrap="none" rtlCol="0">
            <a:spAutoFit/>
          </a:bodyPr>
          <a:lstStyle/>
          <a:p>
            <a:r>
              <a:rPr lang="en-US" dirty="0" smtClean="0">
                <a:solidFill>
                  <a:srgbClr val="0070C0"/>
                </a:solidFill>
              </a:rPr>
              <a:t>b</a:t>
            </a:r>
            <a:endParaRPr lang="en-US" dirty="0">
              <a:solidFill>
                <a:srgbClr val="0070C0"/>
              </a:solidFill>
            </a:endParaRPr>
          </a:p>
        </p:txBody>
      </p:sp>
    </p:spTree>
    <p:extLst>
      <p:ext uri="{BB962C8B-B14F-4D97-AF65-F5344CB8AC3E}">
        <p14:creationId xmlns:p14="http://schemas.microsoft.com/office/powerpoint/2010/main" val="3246547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22031" y="717573"/>
            <a:ext cx="2602524" cy="542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Kubernetes Roadmap</a:t>
            </a:r>
            <a:endParaRPr lang="en-US" sz="1600" dirty="0"/>
          </a:p>
        </p:txBody>
      </p:sp>
      <p:sp>
        <p:nvSpPr>
          <p:cNvPr id="13" name="Rounded Rectangle 12"/>
          <p:cNvSpPr/>
          <p:nvPr/>
        </p:nvSpPr>
        <p:spPr>
          <a:xfrm>
            <a:off x="3188993" y="717573"/>
            <a:ext cx="2602524" cy="542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DevOps Roadmap</a:t>
            </a:r>
            <a:endParaRPr lang="en-US" sz="1600" dirty="0"/>
          </a:p>
        </p:txBody>
      </p:sp>
      <p:sp>
        <p:nvSpPr>
          <p:cNvPr id="3" name="Rectangle 2"/>
          <p:cNvSpPr/>
          <p:nvPr/>
        </p:nvSpPr>
        <p:spPr>
          <a:xfrm>
            <a:off x="422031" y="2081499"/>
            <a:ext cx="6096000" cy="2185214"/>
          </a:xfrm>
          <a:prstGeom prst="rect">
            <a:avLst/>
          </a:prstGeom>
        </p:spPr>
        <p:txBody>
          <a:bodyPr>
            <a:spAutoFit/>
          </a:bodyPr>
          <a:lstStyle/>
          <a:p>
            <a:pPr algn="just"/>
            <a:r>
              <a:rPr lang="en-US" b="1" dirty="0">
                <a:solidFill>
                  <a:srgbClr val="0070C0"/>
                </a:solidFill>
              </a:rPr>
              <a:t>Kubernetes Roadmap</a:t>
            </a:r>
          </a:p>
          <a:p>
            <a:pPr algn="just"/>
            <a:r>
              <a:rPr lang="en-US" dirty="0"/>
              <a:t>Step by step guide to learning Kubernetes in 2025</a:t>
            </a:r>
          </a:p>
          <a:p>
            <a:pPr algn="just"/>
            <a:endParaRPr lang="en-US" dirty="0"/>
          </a:p>
          <a:p>
            <a:pPr algn="just"/>
            <a:r>
              <a:rPr lang="en-US" b="1" dirty="0" smtClean="0">
                <a:solidFill>
                  <a:srgbClr val="0070C0"/>
                </a:solidFill>
              </a:rPr>
              <a:t>DevOps </a:t>
            </a:r>
            <a:r>
              <a:rPr lang="en-US" b="1" dirty="0">
                <a:solidFill>
                  <a:srgbClr val="0070C0"/>
                </a:solidFill>
              </a:rPr>
              <a:t>Roadmap</a:t>
            </a:r>
          </a:p>
          <a:p>
            <a:pPr algn="just"/>
            <a:r>
              <a:rPr lang="en-US" dirty="0"/>
              <a:t>Step by step guide for DevOps, SRE or any other Operations Role in 2025</a:t>
            </a:r>
          </a:p>
        </p:txBody>
      </p:sp>
      <p:sp>
        <p:nvSpPr>
          <p:cNvPr id="4" name="Rectangle 3"/>
          <p:cNvSpPr/>
          <p:nvPr/>
        </p:nvSpPr>
        <p:spPr>
          <a:xfrm>
            <a:off x="140993" y="317463"/>
            <a:ext cx="6096000" cy="400110"/>
          </a:xfrm>
          <a:prstGeom prst="rect">
            <a:avLst/>
          </a:prstGeom>
        </p:spPr>
        <p:txBody>
          <a:bodyPr>
            <a:spAutoFit/>
          </a:bodyPr>
          <a:lstStyle/>
          <a:p>
            <a:r>
              <a:rPr lang="en-US" dirty="0" smtClean="0"/>
              <a:t>Continue learning with :</a:t>
            </a:r>
            <a:endParaRPr lang="en-US" dirty="0"/>
          </a:p>
        </p:txBody>
      </p:sp>
      <p:sp>
        <p:nvSpPr>
          <p:cNvPr id="14" name="Rectangle 13"/>
          <p:cNvSpPr/>
          <p:nvPr/>
        </p:nvSpPr>
        <p:spPr>
          <a:xfrm>
            <a:off x="7879280" y="2974051"/>
            <a:ext cx="2904578" cy="400110"/>
          </a:xfrm>
          <a:prstGeom prst="rect">
            <a:avLst/>
          </a:prstGeom>
        </p:spPr>
        <p:txBody>
          <a:bodyPr wrap="none">
            <a:spAutoFit/>
          </a:bodyPr>
          <a:lstStyle/>
          <a:p>
            <a:r>
              <a:rPr lang="en-US" dirty="0"/>
              <a:t>https://roadmap.sh/aws</a:t>
            </a:r>
          </a:p>
        </p:txBody>
      </p:sp>
      <p:sp>
        <p:nvSpPr>
          <p:cNvPr id="15" name="Rounded Rectangle 14"/>
          <p:cNvSpPr/>
          <p:nvPr/>
        </p:nvSpPr>
        <p:spPr>
          <a:xfrm>
            <a:off x="668744" y="5630639"/>
            <a:ext cx="1406241" cy="542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DevOps</a:t>
            </a:r>
            <a:endParaRPr lang="en-US" sz="1600" dirty="0"/>
          </a:p>
        </p:txBody>
      </p:sp>
      <p:sp>
        <p:nvSpPr>
          <p:cNvPr id="16" name="Rounded Rectangle 15"/>
          <p:cNvSpPr/>
          <p:nvPr/>
        </p:nvSpPr>
        <p:spPr>
          <a:xfrm>
            <a:off x="2239108" y="5630639"/>
            <a:ext cx="1456169" cy="542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Docker</a:t>
            </a:r>
            <a:endParaRPr lang="en-US" sz="1600" dirty="0"/>
          </a:p>
        </p:txBody>
      </p:sp>
      <p:sp>
        <p:nvSpPr>
          <p:cNvPr id="17" name="Rectangle 16"/>
          <p:cNvSpPr/>
          <p:nvPr/>
        </p:nvSpPr>
        <p:spPr>
          <a:xfrm>
            <a:off x="387706" y="5230529"/>
            <a:ext cx="6096000" cy="400110"/>
          </a:xfrm>
          <a:prstGeom prst="rect">
            <a:avLst/>
          </a:prstGeom>
        </p:spPr>
        <p:txBody>
          <a:bodyPr>
            <a:spAutoFit/>
          </a:bodyPr>
          <a:lstStyle/>
          <a:p>
            <a:r>
              <a:rPr lang="en-US" dirty="0" smtClean="0"/>
              <a:t>Continue learning with :</a:t>
            </a:r>
            <a:endParaRPr lang="en-US" dirty="0"/>
          </a:p>
        </p:txBody>
      </p:sp>
      <p:sp>
        <p:nvSpPr>
          <p:cNvPr id="18" name="Rounded Rectangle 17"/>
          <p:cNvSpPr/>
          <p:nvPr/>
        </p:nvSpPr>
        <p:spPr>
          <a:xfrm>
            <a:off x="3930002" y="5630638"/>
            <a:ext cx="1406241" cy="5427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Backend</a:t>
            </a:r>
            <a:endParaRPr lang="en-US" sz="1600" dirty="0"/>
          </a:p>
        </p:txBody>
      </p:sp>
      <p:sp>
        <p:nvSpPr>
          <p:cNvPr id="19" name="Down Arrow 18"/>
          <p:cNvSpPr/>
          <p:nvPr/>
        </p:nvSpPr>
        <p:spPr>
          <a:xfrm>
            <a:off x="2444262" y="4266713"/>
            <a:ext cx="1670538" cy="9638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11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908" y="154110"/>
            <a:ext cx="5210907" cy="619613"/>
          </a:xfrm>
        </p:spPr>
        <p:txBody>
          <a:bodyPr>
            <a:normAutofit fontScale="90000"/>
          </a:bodyPr>
          <a:lstStyle/>
          <a:p>
            <a:r>
              <a:rPr lang="en-US" b="1" dirty="0">
                <a:solidFill>
                  <a:srgbClr val="0070C0"/>
                </a:solidFill>
              </a:rPr>
              <a:t>AWS Cloud Architecture</a:t>
            </a:r>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7</a:t>
            </a:fld>
            <a:endParaRPr lang="en-GB"/>
          </a:p>
        </p:txBody>
      </p:sp>
      <p:pic>
        <p:nvPicPr>
          <p:cNvPr id="1026" name="Picture 2" descr="https://miro.medium.com/v2/resize:fit:700/1*7V_TnalAMFoQS1TfXTbqxA.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5090" y="773723"/>
            <a:ext cx="6554079" cy="59477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463725" y="66187"/>
            <a:ext cx="6096000" cy="96364842"/>
          </a:xfrm>
          <a:prstGeom prst="rect">
            <a:avLst/>
          </a:prstGeom>
        </p:spPr>
        <p:txBody>
          <a:bodyPr>
            <a:spAutoFit/>
          </a:bodyPr>
          <a:lstStyle/>
          <a:p>
            <a:pPr algn="just"/>
            <a:r>
              <a:rPr lang="en-US" dirty="0"/>
              <a:t>Amazon Route 53 is a web service provided by Amazon Web Services (AWS) that offers Domain Name System (DNS) services. DNS is a system that translates domain names (e.g., www.example.com) into IP addresses on the internet. Route 53 is used to provide domain name management and DNS services.</a:t>
            </a:r>
          </a:p>
          <a:p>
            <a:pPr algn="just"/>
            <a:endParaRPr lang="en-US" dirty="0"/>
          </a:p>
          <a:p>
            <a:pPr algn="just"/>
            <a:r>
              <a:rPr lang="en-US" dirty="0"/>
              <a:t>Some key features of Amazon Route 53 include:</a:t>
            </a:r>
          </a:p>
          <a:p>
            <a:pPr algn="just"/>
            <a:endParaRPr lang="en-US" dirty="0"/>
          </a:p>
          <a:p>
            <a:pPr algn="just"/>
            <a:r>
              <a:rPr lang="en-US" dirty="0"/>
              <a:t>1. Domain Name Management: Route 53 enables domain and subdomain management. You can create, edit, or delete domain name records.</a:t>
            </a:r>
          </a:p>
          <a:p>
            <a:pPr algn="just"/>
            <a:endParaRPr lang="en-US" dirty="0"/>
          </a:p>
          <a:p>
            <a:pPr algn="just"/>
            <a:r>
              <a:rPr lang="en-US" dirty="0"/>
              <a:t>2. High Availability: Route 53 utilizes AWS’s global infrastructure to provide high availability and low latency. This makes your websites and applications more reliable.</a:t>
            </a:r>
          </a:p>
          <a:p>
            <a:pPr algn="just"/>
            <a:endParaRPr lang="en-US" dirty="0"/>
          </a:p>
          <a:p>
            <a:pPr algn="just"/>
            <a:r>
              <a:rPr lang="en-US" dirty="0"/>
              <a:t>3. Fast DNS Resolution: Route 53 uses various optimization and caching techniques to speed up DNS resolutions. This allows you to achieve faster response times.</a:t>
            </a:r>
          </a:p>
          <a:p>
            <a:pPr algn="just"/>
            <a:endParaRPr lang="en-US" dirty="0"/>
          </a:p>
          <a:p>
            <a:pPr algn="just"/>
            <a:r>
              <a:rPr lang="en-US" dirty="0"/>
              <a:t>4. Robust Monitoring and Alerts: Route 53 offers health checks and monitoring services. This allows you to detect server or service outages and automatically perform traffic routing.</a:t>
            </a:r>
          </a:p>
          <a:p>
            <a:pPr algn="just"/>
            <a:endParaRPr lang="en-US" dirty="0"/>
          </a:p>
          <a:p>
            <a:pPr algn="just"/>
            <a:r>
              <a:rPr lang="en-US" dirty="0"/>
              <a:t>5. Elastic Routing and Load Balancing: Route 53 can be used for traffic routing and load balancing. For example, you can direct traffic to servers in different regions or perform load balancing.</a:t>
            </a:r>
          </a:p>
          <a:p>
            <a:pPr algn="just"/>
            <a:endParaRPr lang="en-US" dirty="0"/>
          </a:p>
          <a:p>
            <a:pPr algn="just"/>
            <a:r>
              <a:rPr lang="en-US" dirty="0"/>
              <a:t>6. Integration: It easily integrates with other AWS services. For instance, it can work seamlessly with services like AWS Elastic Beanstalk, Amazon S3, or AWS </a:t>
            </a:r>
            <a:r>
              <a:rPr lang="en-US" dirty="0" err="1"/>
              <a:t>CloudFront</a:t>
            </a:r>
            <a:r>
              <a:rPr lang="en-US" dirty="0"/>
              <a:t>.</a:t>
            </a:r>
          </a:p>
          <a:p>
            <a:pPr algn="just"/>
            <a:endParaRPr lang="en-US" dirty="0"/>
          </a:p>
          <a:p>
            <a:pPr algn="just"/>
            <a:r>
              <a:rPr lang="en-US" dirty="0"/>
              <a:t>Amazon Route 53 provides a reliable, fast, and scalable DNS solution for internet-based applications, websites, and other services.</a:t>
            </a:r>
          </a:p>
          <a:p>
            <a:pPr algn="just"/>
            <a:endParaRPr lang="en-US" dirty="0"/>
          </a:p>
          <a:p>
            <a:pPr algn="just"/>
            <a:r>
              <a:rPr lang="en-US" dirty="0"/>
              <a:t>Amazon </a:t>
            </a:r>
            <a:r>
              <a:rPr lang="en-US" dirty="0" err="1"/>
              <a:t>CloudFront</a:t>
            </a:r>
            <a:r>
              <a:rPr lang="en-US" dirty="0"/>
              <a:t> is a content delivery network (CDN) service offered by Amazon Web Services (AWS). A CDN is a technology that distributes content, data, and media files globally to provide users with faster and lower latency access. </a:t>
            </a:r>
            <a:r>
              <a:rPr lang="en-US" dirty="0" err="1"/>
              <a:t>CloudFront</a:t>
            </a:r>
            <a:r>
              <a:rPr lang="en-US" dirty="0"/>
              <a:t> aims to achieve this by hosting such content in local locations near users’ servers.</a:t>
            </a:r>
          </a:p>
          <a:p>
            <a:pPr algn="just"/>
            <a:endParaRPr lang="en-US" dirty="0"/>
          </a:p>
          <a:p>
            <a:pPr algn="just"/>
            <a:r>
              <a:rPr lang="en-US" dirty="0"/>
              <a:t>Some key features of Amazon </a:t>
            </a:r>
            <a:r>
              <a:rPr lang="en-US" dirty="0" err="1"/>
              <a:t>CloudFront</a:t>
            </a:r>
            <a:r>
              <a:rPr lang="en-US" dirty="0"/>
              <a:t> include:</a:t>
            </a:r>
          </a:p>
          <a:p>
            <a:pPr algn="just"/>
            <a:endParaRPr lang="en-US" dirty="0"/>
          </a:p>
          <a:p>
            <a:pPr algn="just"/>
            <a:r>
              <a:rPr lang="en-US" dirty="0"/>
              <a:t>1. High Performance: </a:t>
            </a:r>
            <a:r>
              <a:rPr lang="en-US" dirty="0" err="1"/>
              <a:t>CloudFront</a:t>
            </a:r>
            <a:r>
              <a:rPr lang="en-US" dirty="0"/>
              <a:t> accelerates web sites and applications by enabling users to access content more quickly.</a:t>
            </a:r>
          </a:p>
          <a:p>
            <a:pPr algn="just"/>
            <a:endParaRPr lang="en-US" dirty="0"/>
          </a:p>
          <a:p>
            <a:pPr algn="just"/>
            <a:r>
              <a:rPr lang="en-US" dirty="0"/>
              <a:t>2. Global Infrastructure: Leveraging AWS’s global network, </a:t>
            </a:r>
            <a:r>
              <a:rPr lang="en-US" dirty="0" err="1"/>
              <a:t>CloudFront</a:t>
            </a:r>
            <a:r>
              <a:rPr lang="en-US" dirty="0"/>
              <a:t> delivers content from different regions around the world, providing service from servers located near users.</a:t>
            </a:r>
          </a:p>
          <a:p>
            <a:pPr algn="just"/>
            <a:endParaRPr lang="en-US" dirty="0"/>
          </a:p>
          <a:p>
            <a:pPr algn="just"/>
            <a:r>
              <a:rPr lang="en-US" dirty="0"/>
              <a:t>3. Scalability: </a:t>
            </a:r>
            <a:r>
              <a:rPr lang="en-US" dirty="0" err="1"/>
              <a:t>CloudFront</a:t>
            </a:r>
            <a:r>
              <a:rPr lang="en-US" dirty="0"/>
              <a:t> enables scalable distribution of all types of content, including files, videos, images, and dynamic content.</a:t>
            </a:r>
          </a:p>
          <a:p>
            <a:pPr algn="just"/>
            <a:endParaRPr lang="en-US" dirty="0"/>
          </a:p>
          <a:p>
            <a:pPr algn="just"/>
            <a:r>
              <a:rPr lang="en-US" dirty="0"/>
              <a:t>4. Support for Dynamic and Static Content: </a:t>
            </a:r>
            <a:r>
              <a:rPr lang="en-US" dirty="0" err="1"/>
              <a:t>CloudFront</a:t>
            </a:r>
            <a:r>
              <a:rPr lang="en-US" dirty="0"/>
              <a:t> can distribute both static and dynamic content, making it suitable for websites and applications.</a:t>
            </a:r>
          </a:p>
          <a:p>
            <a:pPr algn="just"/>
            <a:endParaRPr lang="en-US" dirty="0"/>
          </a:p>
          <a:p>
            <a:pPr algn="just"/>
            <a:r>
              <a:rPr lang="en-US" dirty="0"/>
              <a:t>5. Security Features: </a:t>
            </a:r>
            <a:r>
              <a:rPr lang="en-US" dirty="0" err="1"/>
              <a:t>CloudFront</a:t>
            </a:r>
            <a:r>
              <a:rPr lang="en-US" dirty="0"/>
              <a:t> includes security measures such as HTTPS and origin security to ensure secure content distribution.</a:t>
            </a:r>
          </a:p>
          <a:p>
            <a:pPr algn="just"/>
            <a:endParaRPr lang="en-US" dirty="0"/>
          </a:p>
          <a:p>
            <a:pPr algn="just"/>
            <a:r>
              <a:rPr lang="en-US" dirty="0"/>
              <a:t>6. Data Analytics: </a:t>
            </a:r>
            <a:r>
              <a:rPr lang="en-US" dirty="0" err="1"/>
              <a:t>CloudFront</a:t>
            </a:r>
            <a:r>
              <a:rPr lang="en-US" dirty="0"/>
              <a:t> provides detailed analytics data to monitor user traffic and performance.</a:t>
            </a:r>
          </a:p>
          <a:p>
            <a:pPr algn="just"/>
            <a:endParaRPr lang="en-US" dirty="0"/>
          </a:p>
          <a:p>
            <a:pPr algn="just"/>
            <a:r>
              <a:rPr lang="en-US" dirty="0"/>
              <a:t>7. Custom Routing and Load Balancing: </a:t>
            </a:r>
            <a:r>
              <a:rPr lang="en-US" dirty="0" err="1"/>
              <a:t>CloudFront</a:t>
            </a:r>
            <a:r>
              <a:rPr lang="en-US" dirty="0"/>
              <a:t> offers customizable rules and routing policies for traffic distribution and load balancing.</a:t>
            </a:r>
          </a:p>
          <a:p>
            <a:pPr algn="just"/>
            <a:endParaRPr lang="en-US" dirty="0"/>
          </a:p>
          <a:p>
            <a:pPr algn="just"/>
            <a:r>
              <a:rPr lang="en-US" dirty="0"/>
              <a:t>8. Integration: It easily integrates with other AWS services. For instance, it can seamlessly work with services like Amazon S3 or Amazon EC2.</a:t>
            </a:r>
          </a:p>
          <a:p>
            <a:pPr algn="just"/>
            <a:endParaRPr lang="en-US" dirty="0"/>
          </a:p>
          <a:p>
            <a:pPr algn="just"/>
            <a:r>
              <a:rPr lang="en-US" dirty="0"/>
              <a:t>Amazon </a:t>
            </a:r>
            <a:r>
              <a:rPr lang="en-US" dirty="0" err="1"/>
              <a:t>CloudFront</a:t>
            </a:r>
            <a:r>
              <a:rPr lang="en-US" dirty="0"/>
              <a:t> offers a powerful solution for businesses, developers, and content providers aiming to enhance the speed and performance of content delivery.</a:t>
            </a:r>
          </a:p>
          <a:p>
            <a:pPr algn="just"/>
            <a:endParaRPr lang="en-US" dirty="0"/>
          </a:p>
          <a:p>
            <a:pPr algn="just"/>
            <a:r>
              <a:rPr lang="en-US" dirty="0"/>
              <a:t>Elastic Load Balancing (ELB) is a service provided by Amazon Web Services (AWS) used to automatically balance and direct traffic for distributed applications. ELB distributes user traffic among multiple Amazon EC2 instances or other targets to enhance the speed, resilience, and continuous operation of applications, with the goal of load balancing and high availability.</a:t>
            </a:r>
          </a:p>
          <a:p>
            <a:pPr algn="just"/>
            <a:endParaRPr lang="en-US" dirty="0"/>
          </a:p>
          <a:p>
            <a:pPr algn="just"/>
            <a:r>
              <a:rPr lang="en-US" dirty="0"/>
              <a:t>Key features of Amazon Elastic Load Balancing include:</a:t>
            </a:r>
          </a:p>
          <a:p>
            <a:pPr algn="just"/>
            <a:endParaRPr lang="en-US" dirty="0"/>
          </a:p>
          <a:p>
            <a:pPr algn="just"/>
            <a:r>
              <a:rPr lang="en-US" dirty="0"/>
              <a:t>1. Automatic Load Balancing: ELB automatically detects incoming traffic load and distributes it evenly among targets, reducing the load on each target.</a:t>
            </a:r>
          </a:p>
          <a:p>
            <a:pPr algn="just"/>
            <a:endParaRPr lang="en-US" dirty="0"/>
          </a:p>
          <a:p>
            <a:pPr algn="just"/>
            <a:r>
              <a:rPr lang="en-US" dirty="0"/>
              <a:t>2. High Availability: ELB monitors targets running in the background and detects any failures, automatically redirecting traffic to healthy targets. This ensures seamless application operation.</a:t>
            </a:r>
          </a:p>
          <a:p>
            <a:pPr algn="just"/>
            <a:endParaRPr lang="en-US" dirty="0"/>
          </a:p>
          <a:p>
            <a:pPr algn="just"/>
            <a:r>
              <a:rPr lang="en-US" dirty="0"/>
              <a:t>3. Flexibility: ELB offers flexible configuration options for different types of applications and targets. You can select load balancing methods that suit your application.</a:t>
            </a:r>
          </a:p>
          <a:p>
            <a:pPr algn="just"/>
            <a:endParaRPr lang="en-US" dirty="0"/>
          </a:p>
          <a:p>
            <a:pPr algn="just"/>
            <a:r>
              <a:rPr lang="en-US" dirty="0"/>
              <a:t>4. SSL Certificate Support: ELB provides capabilities to manage SSL (Secure Sockets Layer) certificates and enable secure communication over HTTPS traffic.</a:t>
            </a:r>
          </a:p>
          <a:p>
            <a:pPr algn="just"/>
            <a:endParaRPr lang="en-US" dirty="0"/>
          </a:p>
          <a:p>
            <a:pPr algn="just"/>
            <a:r>
              <a:rPr lang="en-US" dirty="0"/>
              <a:t>5. Monitoring and Analysis: ELB offers detailed statistics for monitoring and analyzing user traffic. This enables you to observe application performance and make improvements as needed.</a:t>
            </a:r>
          </a:p>
          <a:p>
            <a:pPr algn="just"/>
            <a:endParaRPr lang="en-US" dirty="0"/>
          </a:p>
          <a:p>
            <a:pPr algn="just"/>
            <a:r>
              <a:rPr lang="en-US" dirty="0"/>
              <a:t>6. Integration: ELB can be easily integrated with other AWS services. For example, it integrates with Amazon EC2 instances, Amazon RDS (Relational Database Service), and other services.</a:t>
            </a:r>
          </a:p>
          <a:p>
            <a:pPr algn="just"/>
            <a:endParaRPr lang="en-US" dirty="0"/>
          </a:p>
          <a:p>
            <a:pPr algn="just"/>
            <a:r>
              <a:rPr lang="en-US" dirty="0"/>
              <a:t>Elastic Load Balancing is a significant tool for businesses and application owners aiming to meet load balancing and high availability requirements.</a:t>
            </a:r>
          </a:p>
          <a:p>
            <a:pPr algn="just"/>
            <a:endParaRPr lang="en-US" dirty="0"/>
          </a:p>
          <a:p>
            <a:pPr algn="just"/>
            <a:r>
              <a:rPr lang="en-US" dirty="0"/>
              <a:t>AWS Shield is a protection service provided by Amazon Web Services (AWS) against Distributed Denial of Service (</a:t>
            </a:r>
            <a:r>
              <a:rPr lang="en-US" dirty="0" err="1"/>
              <a:t>DDoS</a:t>
            </a:r>
            <a:r>
              <a:rPr lang="en-US" dirty="0"/>
              <a:t>) attacks. </a:t>
            </a:r>
            <a:r>
              <a:rPr lang="en-US" dirty="0" err="1"/>
              <a:t>DDoS</a:t>
            </a:r>
            <a:r>
              <a:rPr lang="en-US" dirty="0"/>
              <a:t> attacks involve flooding a target with a massive amount of traffic from multiple devices or bots simultaneously, aiming to exhaust the target’s resources. Such attacks can overwhelm or render the target system unusable.</a:t>
            </a:r>
          </a:p>
          <a:p>
            <a:pPr algn="just"/>
            <a:endParaRPr lang="en-US" dirty="0"/>
          </a:p>
          <a:p>
            <a:pPr algn="just"/>
            <a:r>
              <a:rPr lang="en-US" dirty="0"/>
              <a:t>AWS Shield assists customers in safeguarding their AWS infrastructures from </a:t>
            </a:r>
            <a:r>
              <a:rPr lang="en-US" dirty="0" err="1"/>
              <a:t>DDoS</a:t>
            </a:r>
            <a:r>
              <a:rPr lang="en-US" dirty="0"/>
              <a:t> attacks and aims to minimize service disruptions. AWS Shield is offered in two different levels:</a:t>
            </a:r>
          </a:p>
          <a:p>
            <a:pPr algn="just"/>
            <a:endParaRPr lang="en-US" dirty="0"/>
          </a:p>
          <a:p>
            <a:pPr algn="just"/>
            <a:r>
              <a:rPr lang="en-US" dirty="0"/>
              <a:t>1. AWS Shield Standard: This service is automatically and freely provided to AWS customers. All customers using AWS infrastructure are inherently covered by this protection. AWS Shield Standard provides protection against common and straightforward </a:t>
            </a:r>
            <a:r>
              <a:rPr lang="en-US" dirty="0" err="1"/>
              <a:t>DDoS</a:t>
            </a:r>
            <a:r>
              <a:rPr lang="en-US" dirty="0"/>
              <a:t> attacks.</a:t>
            </a:r>
          </a:p>
          <a:p>
            <a:pPr algn="just"/>
            <a:endParaRPr lang="en-US" dirty="0"/>
          </a:p>
          <a:p>
            <a:pPr algn="just"/>
            <a:r>
              <a:rPr lang="en-US" dirty="0"/>
              <a:t>2. AWS Shield Advanced: This service offers additional layers of protection against more complex and large-scale </a:t>
            </a:r>
            <a:r>
              <a:rPr lang="en-US" dirty="0" err="1"/>
              <a:t>DDoS</a:t>
            </a:r>
            <a:r>
              <a:rPr lang="en-US" dirty="0"/>
              <a:t> attacks. AWS Shield Advanced is a subscription service that includes advanced protection, granular traffic analysis, and features such as 24/7 expert support for </a:t>
            </a:r>
            <a:r>
              <a:rPr lang="en-US" dirty="0" err="1"/>
              <a:t>DDoS</a:t>
            </a:r>
            <a:r>
              <a:rPr lang="en-US" dirty="0"/>
              <a:t> events.</a:t>
            </a:r>
          </a:p>
          <a:p>
            <a:pPr algn="just"/>
            <a:endParaRPr lang="en-US" dirty="0"/>
          </a:p>
          <a:p>
            <a:pPr algn="just"/>
            <a:r>
              <a:rPr lang="en-US" dirty="0"/>
              <a:t>AWS Shield is an effective solution for businesses and organizations to defend their online assets, websites, and applications against </a:t>
            </a:r>
            <a:r>
              <a:rPr lang="en-US" dirty="0" err="1"/>
              <a:t>DDoS</a:t>
            </a:r>
            <a:r>
              <a:rPr lang="en-US" dirty="0"/>
              <a:t> attacks.</a:t>
            </a:r>
          </a:p>
          <a:p>
            <a:pPr algn="just"/>
            <a:endParaRPr lang="en-US" dirty="0"/>
          </a:p>
          <a:p>
            <a:pPr algn="just"/>
            <a:r>
              <a:rPr lang="en-US" dirty="0"/>
              <a:t>Amazon </a:t>
            </a:r>
            <a:r>
              <a:rPr lang="en-US" dirty="0" err="1"/>
              <a:t>ElastiCache</a:t>
            </a:r>
            <a:r>
              <a:rPr lang="en-US" dirty="0"/>
              <a:t> is a service offered by Amazon Web Services (AWS) and it is a managed in-memory data storage solution designed to enhance the speed and scalability of your applications. </a:t>
            </a:r>
            <a:r>
              <a:rPr lang="en-US" dirty="0" err="1"/>
              <a:t>ElastiCache</a:t>
            </a:r>
            <a:r>
              <a:rPr lang="en-US" dirty="0"/>
              <a:t> uses RAM (random access memory) based cache servers to store frequently accessed data at high speeds, resulting in faster application performance.</a:t>
            </a:r>
          </a:p>
          <a:p>
            <a:pPr algn="just"/>
            <a:endParaRPr lang="en-US" dirty="0"/>
          </a:p>
          <a:p>
            <a:pPr algn="just"/>
            <a:r>
              <a:rPr lang="en-US" dirty="0"/>
              <a:t>Amazon </a:t>
            </a:r>
            <a:r>
              <a:rPr lang="en-US" dirty="0" err="1"/>
              <a:t>ElastiCache</a:t>
            </a:r>
            <a:r>
              <a:rPr lang="en-US" dirty="0"/>
              <a:t> can work with two main in-memory data storage engines:</a:t>
            </a:r>
          </a:p>
          <a:p>
            <a:pPr algn="just"/>
            <a:endParaRPr lang="en-US" dirty="0"/>
          </a:p>
          <a:p>
            <a:pPr algn="just"/>
            <a:r>
              <a:rPr lang="en-US" dirty="0"/>
              <a:t>1. </a:t>
            </a:r>
            <a:r>
              <a:rPr lang="en-US" dirty="0" err="1"/>
              <a:t>Redis</a:t>
            </a:r>
            <a:r>
              <a:rPr lang="en-US" dirty="0"/>
              <a:t>: </a:t>
            </a:r>
            <a:r>
              <a:rPr lang="en-US" dirty="0" err="1"/>
              <a:t>Redis</a:t>
            </a:r>
            <a:r>
              <a:rPr lang="en-US" dirty="0"/>
              <a:t> is a high-performance open-source in-memory data storage solution. It provides fast read and write operations and supports more complex data structures.</a:t>
            </a:r>
          </a:p>
          <a:p>
            <a:pPr algn="just"/>
            <a:endParaRPr lang="en-US" dirty="0"/>
          </a:p>
          <a:p>
            <a:pPr algn="just"/>
            <a:r>
              <a:rPr lang="en-US" dirty="0"/>
              <a:t>2. </a:t>
            </a:r>
            <a:r>
              <a:rPr lang="en-US" dirty="0" err="1"/>
              <a:t>Memcached</a:t>
            </a:r>
            <a:r>
              <a:rPr lang="en-US" dirty="0"/>
              <a:t>: </a:t>
            </a:r>
            <a:r>
              <a:rPr lang="en-US" dirty="0" err="1"/>
              <a:t>Memcached</a:t>
            </a:r>
            <a:r>
              <a:rPr lang="en-US" dirty="0"/>
              <a:t> is a simple and fast in-memory data storage solution. It primarily stores key-value pairs and is particularly suitable for basic data structures.</a:t>
            </a:r>
          </a:p>
          <a:p>
            <a:pPr algn="just"/>
            <a:endParaRPr lang="en-US" dirty="0"/>
          </a:p>
          <a:p>
            <a:pPr algn="just"/>
            <a:r>
              <a:rPr lang="en-US" dirty="0"/>
              <a:t>Key features of Amazon </a:t>
            </a:r>
            <a:r>
              <a:rPr lang="en-US" dirty="0" err="1"/>
              <a:t>ElastiCache</a:t>
            </a:r>
            <a:r>
              <a:rPr lang="en-US" dirty="0"/>
              <a:t> include:</a:t>
            </a:r>
          </a:p>
          <a:p>
            <a:pPr algn="just"/>
            <a:endParaRPr lang="en-US" dirty="0"/>
          </a:p>
          <a:p>
            <a:pPr algn="just"/>
            <a:r>
              <a:rPr lang="en-US" dirty="0"/>
              <a:t>Managed Service: </a:t>
            </a:r>
            <a:r>
              <a:rPr lang="en-US" dirty="0" err="1"/>
              <a:t>ElastiCache</a:t>
            </a:r>
            <a:r>
              <a:rPr lang="en-US" dirty="0"/>
              <a:t> offers the service of managing and operating the data storage infrastructure, eliminating the need for you to manage it yourself.</a:t>
            </a:r>
          </a:p>
          <a:p>
            <a:pPr algn="just"/>
            <a:r>
              <a:rPr lang="en-US" dirty="0"/>
              <a:t>Performance Boost: High-speed caching results in faster application performance and an improved user experience.</a:t>
            </a:r>
          </a:p>
          <a:p>
            <a:pPr algn="just"/>
            <a:r>
              <a:rPr lang="en-US" dirty="0"/>
              <a:t>Scalability: </a:t>
            </a:r>
            <a:r>
              <a:rPr lang="en-US" dirty="0" err="1"/>
              <a:t>ElastiCache</a:t>
            </a:r>
            <a:r>
              <a:rPr lang="en-US" dirty="0"/>
              <a:t> can increase or decrease cache size as needed, providing scalability.</a:t>
            </a:r>
          </a:p>
          <a:p>
            <a:pPr algn="just"/>
            <a:r>
              <a:rPr lang="en-US" dirty="0"/>
              <a:t>Data Security: </a:t>
            </a:r>
            <a:r>
              <a:rPr lang="en-US" dirty="0" err="1"/>
              <a:t>ElastiCache</a:t>
            </a:r>
            <a:r>
              <a:rPr lang="en-US" dirty="0"/>
              <a:t> secures data with encryption and other security measures during storage and transmission.</a:t>
            </a:r>
          </a:p>
          <a:p>
            <a:pPr algn="just"/>
            <a:r>
              <a:rPr lang="en-US" dirty="0"/>
              <a:t>Integration: </a:t>
            </a:r>
            <a:r>
              <a:rPr lang="en-US" dirty="0" err="1"/>
              <a:t>ElastiCache</a:t>
            </a:r>
            <a:r>
              <a:rPr lang="en-US" dirty="0"/>
              <a:t> can be easily integrated with other AWS services. For instance, integration with Amazon RDS (Relational Database Service) can be achieved.</a:t>
            </a:r>
          </a:p>
          <a:p>
            <a:pPr algn="just"/>
            <a:r>
              <a:rPr lang="en-US" dirty="0"/>
              <a:t>Amazon </a:t>
            </a:r>
            <a:r>
              <a:rPr lang="en-US" dirty="0" err="1"/>
              <a:t>ElastiCache</a:t>
            </a:r>
            <a:r>
              <a:rPr lang="en-US" dirty="0"/>
              <a:t> is an excellent option for applications that require fast and scalable data storage solutions.</a:t>
            </a:r>
          </a:p>
          <a:p>
            <a:pPr algn="just"/>
            <a:endParaRPr lang="en-US" dirty="0"/>
          </a:p>
          <a:p>
            <a:pPr algn="just"/>
            <a:r>
              <a:rPr lang="en-US" dirty="0"/>
              <a:t>Amazon Relational Database Service (Amazon RDS) is a service provided by Amazon Web Services (AWS), offering a managed relational database server solution. Amazon RDS simplifies database management tasks, allowing application owners and developers to create, configure, and operate databases with less workload.</a:t>
            </a:r>
          </a:p>
          <a:p>
            <a:pPr algn="just"/>
            <a:endParaRPr lang="en-US" dirty="0"/>
          </a:p>
          <a:p>
            <a:pPr algn="just"/>
            <a:r>
              <a:rPr lang="en-US" dirty="0"/>
              <a:t>Amazon RDS can operate on the following popular relational database engines:</a:t>
            </a:r>
          </a:p>
          <a:p>
            <a:pPr algn="just"/>
            <a:endParaRPr lang="en-US" dirty="0"/>
          </a:p>
          <a:p>
            <a:pPr algn="just"/>
            <a:r>
              <a:rPr lang="en-US" dirty="0"/>
              <a:t>1. MySQL: An open-source relational database management system.</a:t>
            </a:r>
          </a:p>
          <a:p>
            <a:pPr algn="just"/>
            <a:endParaRPr lang="en-US" dirty="0"/>
          </a:p>
          <a:p>
            <a:pPr algn="just"/>
            <a:r>
              <a:rPr lang="en-US" dirty="0"/>
              <a:t>2. PostgreSQL: An open-source relational database management system.</a:t>
            </a:r>
          </a:p>
          <a:p>
            <a:pPr algn="just"/>
            <a:endParaRPr lang="en-US" dirty="0"/>
          </a:p>
          <a:p>
            <a:pPr algn="just"/>
            <a:r>
              <a:rPr lang="en-US" dirty="0"/>
              <a:t>3. Oracle Database: Oracle’s commercial relational database system.</a:t>
            </a:r>
          </a:p>
          <a:p>
            <a:pPr algn="just"/>
            <a:endParaRPr lang="en-US" dirty="0"/>
          </a:p>
          <a:p>
            <a:pPr algn="just"/>
            <a:r>
              <a:rPr lang="en-US" dirty="0"/>
              <a:t>4. Microsoft SQL Server: Microsoft’s relational database management system.</a:t>
            </a:r>
          </a:p>
          <a:p>
            <a:pPr algn="just"/>
            <a:endParaRPr lang="en-US" dirty="0"/>
          </a:p>
          <a:p>
            <a:pPr algn="just"/>
            <a:r>
              <a:rPr lang="en-US" dirty="0"/>
              <a:t>5. </a:t>
            </a:r>
            <a:r>
              <a:rPr lang="en-US" dirty="0" err="1"/>
              <a:t>MariaDB</a:t>
            </a:r>
            <a:r>
              <a:rPr lang="en-US" dirty="0"/>
              <a:t>: An open-source relational database management system, which is a fork of MySQL.</a:t>
            </a:r>
          </a:p>
          <a:p>
            <a:pPr algn="just"/>
            <a:endParaRPr lang="en-US" dirty="0"/>
          </a:p>
          <a:p>
            <a:pPr algn="just"/>
            <a:r>
              <a:rPr lang="en-US" dirty="0"/>
              <a:t>Key features of Amazon RDS include:</a:t>
            </a:r>
          </a:p>
          <a:p>
            <a:pPr algn="just"/>
            <a:endParaRPr lang="en-US" dirty="0"/>
          </a:p>
          <a:p>
            <a:pPr algn="just"/>
            <a:r>
              <a:rPr lang="en-US" dirty="0"/>
              <a:t>Managed Service: Amazon RDS automates the necessary tasks to manage and maintain the database server.</a:t>
            </a:r>
          </a:p>
          <a:p>
            <a:pPr algn="just"/>
            <a:r>
              <a:rPr lang="en-US" dirty="0"/>
              <a:t>Scalability: Amazon RDS can scale the database size up or down as needed, allowing for scalability based on application requirements.</a:t>
            </a:r>
          </a:p>
          <a:p>
            <a:pPr algn="just"/>
            <a:r>
              <a:rPr lang="en-US" dirty="0"/>
              <a:t>Backup and Restore: Amazon RDS ensures database security through automated backup and restore capabilities.</a:t>
            </a:r>
          </a:p>
          <a:p>
            <a:pPr algn="just"/>
            <a:r>
              <a:rPr lang="en-US" dirty="0"/>
              <a:t>High Availability: Amazon RDS ensures continuous database operation through high availability modes and backup processes.</a:t>
            </a:r>
          </a:p>
          <a:p>
            <a:pPr algn="just"/>
            <a:r>
              <a:rPr lang="en-US" dirty="0"/>
              <a:t>Security: Amazon RDS safeguards database access and data with security features like encryption.</a:t>
            </a:r>
          </a:p>
          <a:p>
            <a:pPr algn="just"/>
            <a:r>
              <a:rPr lang="en-US" dirty="0"/>
              <a:t>Amazon RDS is a service that reduces the complexity of database management and makes database infrastructure more accessible.</a:t>
            </a:r>
          </a:p>
          <a:p>
            <a:pPr algn="just"/>
            <a:endParaRPr lang="en-US" dirty="0"/>
          </a:p>
          <a:p>
            <a:pPr algn="just"/>
            <a:r>
              <a:rPr lang="en-US" dirty="0"/>
              <a:t>Amazon Simple Storage Service (Amazon S3) is a storage service provided by Amazon Web Services (AWS). Amazon S3 offers users a reliable and scalable platform to store and manage data online. This service can be used to store files, database backups, archives, media files, and other data.</a:t>
            </a:r>
          </a:p>
          <a:p>
            <a:pPr algn="just"/>
            <a:endParaRPr lang="en-US" dirty="0"/>
          </a:p>
          <a:p>
            <a:pPr algn="just"/>
            <a:r>
              <a:rPr lang="en-US" dirty="0"/>
              <a:t>Key features of Amazon S3 include:</a:t>
            </a:r>
          </a:p>
          <a:p>
            <a:pPr algn="just"/>
            <a:endParaRPr lang="en-US" dirty="0"/>
          </a:p>
          <a:p>
            <a:pPr algn="just"/>
            <a:r>
              <a:rPr lang="en-US" dirty="0"/>
              <a:t>Data Storage: Amazon S3 stores data in blocks and can be used to store all types of files.</a:t>
            </a:r>
          </a:p>
          <a:p>
            <a:pPr algn="just"/>
            <a:r>
              <a:rPr lang="en-US" dirty="0"/>
              <a:t>High Scalability: Amazon S3 is designed to store and access very large amounts of data, making it capable of handling data growth.</a:t>
            </a:r>
          </a:p>
          <a:p>
            <a:pPr algn="just"/>
            <a:r>
              <a:rPr lang="en-US" dirty="0"/>
              <a:t>High Availability: Amazon S3 includes features like multi-region and cross-region replication to ensure high availability and durability.</a:t>
            </a:r>
          </a:p>
          <a:p>
            <a:pPr algn="just"/>
            <a:r>
              <a:rPr lang="en-US" dirty="0"/>
              <a:t>Data Security: Amazon S3 secures data with encryption during storage and transmission, along with access controls.</a:t>
            </a:r>
          </a:p>
          <a:p>
            <a:pPr algn="just"/>
            <a:r>
              <a:rPr lang="en-US" dirty="0"/>
              <a:t>Data Management: Amazon S3 offers data management capabilities such as querying, editing, and organizing data, in addition to storage.</a:t>
            </a:r>
          </a:p>
          <a:p>
            <a:pPr algn="just"/>
            <a:r>
              <a:rPr lang="en-US" dirty="0"/>
              <a:t>Pay-As-You-Go Model: Amazon S3 allows users to pay based on the amount of storage they use.</a:t>
            </a:r>
          </a:p>
          <a:p>
            <a:pPr algn="just"/>
            <a:r>
              <a:rPr lang="en-US" dirty="0"/>
              <a:t>Integration: Amazon S3 can be easily integrated with other AWS services and applications.</a:t>
            </a:r>
          </a:p>
          <a:p>
            <a:pPr algn="just"/>
            <a:r>
              <a:rPr lang="en-US" dirty="0"/>
              <a:t>Amazon S3 is a widely used service across various industries, catering to diverse data storage needs.</a:t>
            </a:r>
          </a:p>
        </p:txBody>
      </p:sp>
    </p:spTree>
    <p:extLst>
      <p:ext uri="{BB962C8B-B14F-4D97-AF65-F5344CB8AC3E}">
        <p14:creationId xmlns:p14="http://schemas.microsoft.com/office/powerpoint/2010/main" val="337901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pic>
        <p:nvPicPr>
          <p:cNvPr id="6" name="Content Placeholder 5"/>
          <p:cNvPicPr>
            <a:picLocks noGrp="1" noChangeAspect="1"/>
          </p:cNvPicPr>
          <p:nvPr>
            <p:ph idx="1"/>
          </p:nvPr>
        </p:nvPicPr>
        <p:blipFill>
          <a:blip r:embed="rId3"/>
          <a:stretch>
            <a:fillRect/>
          </a:stretch>
        </p:blipFill>
        <p:spPr>
          <a:xfrm>
            <a:off x="1431586" y="1583779"/>
            <a:ext cx="8317149" cy="4158575"/>
          </a:xfrm>
          <a:prstGeom prst="rect">
            <a:avLst/>
          </a:prstGeom>
        </p:spPr>
      </p:pic>
      <p:sp>
        <p:nvSpPr>
          <p:cNvPr id="7" name="Rectangle 6"/>
          <p:cNvSpPr/>
          <p:nvPr/>
        </p:nvSpPr>
        <p:spPr>
          <a:xfrm>
            <a:off x="3990781" y="5664596"/>
            <a:ext cx="3198761" cy="369332"/>
          </a:xfrm>
          <a:prstGeom prst="rect">
            <a:avLst/>
          </a:prstGeom>
        </p:spPr>
        <p:txBody>
          <a:bodyPr wrap="none">
            <a:spAutoFit/>
          </a:bodyPr>
          <a:lstStyle/>
          <a:p>
            <a:r>
              <a:rPr lang="en-US" dirty="0"/>
              <a:t> The Software Architect Elevator</a:t>
            </a:r>
          </a:p>
        </p:txBody>
      </p:sp>
    </p:spTree>
    <p:extLst>
      <p:ext uri="{BB962C8B-B14F-4D97-AF65-F5344CB8AC3E}">
        <p14:creationId xmlns:p14="http://schemas.microsoft.com/office/powerpoint/2010/main" val="216535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a:t>
            </a:r>
            <a:endParaRPr lang="en-US" dirty="0"/>
          </a:p>
        </p:txBody>
      </p:sp>
      <p:pic>
        <p:nvPicPr>
          <p:cNvPr id="5" name="Content Placeholder 4"/>
          <p:cNvPicPr>
            <a:picLocks noGrp="1" noChangeAspect="1"/>
          </p:cNvPicPr>
          <p:nvPr>
            <p:ph idx="1"/>
          </p:nvPr>
        </p:nvPicPr>
        <p:blipFill>
          <a:blip r:embed="rId2"/>
          <a:stretch>
            <a:fillRect/>
          </a:stretch>
        </p:blipFill>
        <p:spPr>
          <a:xfrm>
            <a:off x="2531345" y="1494884"/>
            <a:ext cx="7129310" cy="4351338"/>
          </a:xfrm>
          <a:prstGeom prst="rect">
            <a:avLst/>
          </a:prstGeom>
        </p:spPr>
      </p:pic>
    </p:spTree>
    <p:extLst>
      <p:ext uri="{BB962C8B-B14F-4D97-AF65-F5344CB8AC3E}">
        <p14:creationId xmlns:p14="http://schemas.microsoft.com/office/powerpoint/2010/main" val="3648791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33906</TotalTime>
  <Words>3858</Words>
  <Application>Microsoft Office PowerPoint</Application>
  <PresentationFormat>Widescreen</PresentationFormat>
  <Paragraphs>551</Paragraphs>
  <Slides>36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맑은 고딕</vt:lpstr>
      <vt:lpstr>Arial</vt:lpstr>
      <vt:lpstr>Calibri</vt:lpstr>
      <vt:lpstr>Calibri Light</vt:lpstr>
      <vt:lpstr>Symbol</vt:lpstr>
      <vt:lpstr>Tahoma</vt:lpstr>
      <vt:lpstr>Times New Roman</vt:lpstr>
      <vt:lpstr>Wingdings</vt:lpstr>
      <vt:lpstr>Office Theme</vt:lpstr>
      <vt:lpstr>PowerPoint Presentation</vt:lpstr>
      <vt:lpstr>PowerPoint Presentation</vt:lpstr>
      <vt:lpstr>PowerPoint Presentation</vt:lpstr>
      <vt:lpstr>AWS Map</vt:lpstr>
      <vt:lpstr>PowerPoint Presentation</vt:lpstr>
      <vt:lpstr>PowerPoint Presentation</vt:lpstr>
      <vt:lpstr>AWS Cloud Architecture</vt:lpstr>
      <vt:lpstr>AWS</vt:lpstr>
      <vt:lpstr>AWS</vt:lpstr>
      <vt:lpstr>AWS</vt:lpstr>
      <vt:lpstr>AWS</vt:lpstr>
      <vt:lpstr>Azure DevSecOps for infrastructure as code (IaC) </vt:lpstr>
      <vt:lpstr>Amazon Web Services</vt:lpstr>
      <vt:lpstr>History: The early days</vt:lpstr>
      <vt:lpstr>History: Becoming a cloud provider</vt:lpstr>
      <vt:lpstr>History: Incentives</vt:lpstr>
      <vt:lpstr>History: Incentives (continued)</vt:lpstr>
      <vt:lpstr>History: The pioneers</vt:lpstr>
      <vt:lpstr>History: Wide-spread adoption </vt:lpstr>
      <vt:lpstr>One Set of Cloud Services:  Amazon Web Services</vt:lpstr>
      <vt:lpstr>Why Amazon AWS and not             ?</vt:lpstr>
      <vt:lpstr>What is  AWS?</vt:lpstr>
      <vt:lpstr>Categories of Functionality</vt:lpstr>
      <vt:lpstr>Application Architectures</vt:lpstr>
      <vt:lpstr>Application Architectures</vt:lpstr>
      <vt:lpstr>Running code</vt:lpstr>
      <vt:lpstr>Service Level Agreement</vt:lpstr>
      <vt:lpstr>AWS Regions</vt:lpstr>
      <vt:lpstr>EC2 (Elastic Compute Cloud)</vt:lpstr>
      <vt:lpstr>EC2 Instance Configuration</vt:lpstr>
      <vt:lpstr>EC2 Instances</vt:lpstr>
      <vt:lpstr>EC2 Instances</vt:lpstr>
      <vt:lpstr>EC2 Security</vt:lpstr>
      <vt:lpstr>Recap: EC2</vt:lpstr>
      <vt:lpstr>EBS Volumes</vt:lpstr>
      <vt:lpstr>EBS Continued</vt:lpstr>
    </vt:vector>
  </TitlesOfParts>
  <Manager>Peter Druschel</Manager>
  <Company>Rice University / Max Planck Institute for Software Systems</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 Amazon AWS</dc:title>
  <dc:subject>Scalable and Cloud Computing</dc:subject>
  <dc:creator>Andreas Haeberlen</dc:creator>
  <cp:keywords>NETS 212</cp:keywords>
  <dc:description>http://www.cis.upenn.edu/~nets212/</dc:description>
  <cp:lastModifiedBy>Gde</cp:lastModifiedBy>
  <cp:revision>4023</cp:revision>
  <dcterms:created xsi:type="dcterms:W3CDTF">1999-05-23T11:18:07Z</dcterms:created>
  <dcterms:modified xsi:type="dcterms:W3CDTF">2025-08-28T00:52:51Z</dcterms:modified>
  <cp:category>Lecture</cp:category>
</cp:coreProperties>
</file>